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2"/>
  </p:notesMasterIdLst>
  <p:sldIdLst>
    <p:sldId id="256" r:id="rId2"/>
    <p:sldId id="257" r:id="rId3"/>
    <p:sldId id="258" r:id="rId4"/>
    <p:sldId id="259" r:id="rId5"/>
    <p:sldId id="260" r:id="rId6"/>
    <p:sldId id="288" r:id="rId7"/>
    <p:sldId id="261" r:id="rId8"/>
    <p:sldId id="280" r:id="rId9"/>
    <p:sldId id="262" r:id="rId10"/>
    <p:sldId id="264" r:id="rId11"/>
    <p:sldId id="265" r:id="rId12"/>
    <p:sldId id="281" r:id="rId13"/>
    <p:sldId id="266" r:id="rId14"/>
    <p:sldId id="267" r:id="rId15"/>
    <p:sldId id="268" r:id="rId16"/>
    <p:sldId id="269" r:id="rId17"/>
    <p:sldId id="270" r:id="rId18"/>
    <p:sldId id="283" r:id="rId19"/>
    <p:sldId id="271" r:id="rId20"/>
    <p:sldId id="273" r:id="rId21"/>
    <p:sldId id="291" r:id="rId22"/>
    <p:sldId id="275" r:id="rId23"/>
    <p:sldId id="285" r:id="rId24"/>
    <p:sldId id="284" r:id="rId25"/>
    <p:sldId id="289" r:id="rId26"/>
    <p:sldId id="276" r:id="rId27"/>
    <p:sldId id="278" r:id="rId28"/>
    <p:sldId id="286" r:id="rId29"/>
    <p:sldId id="290" r:id="rId30"/>
    <p:sldId id="292" r:id="rId3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77" autoAdjust="0"/>
    <p:restoredTop sz="93250" autoAdjust="0"/>
  </p:normalViewPr>
  <p:slideViewPr>
    <p:cSldViewPr>
      <p:cViewPr>
        <p:scale>
          <a:sx n="100" d="100"/>
          <a:sy n="100" d="100"/>
        </p:scale>
        <p:origin x="-72" y="-72"/>
      </p:cViewPr>
      <p:guideLst>
        <p:guide orient="horz" pos="1800"/>
        <p:guide pos="2880"/>
      </p:guideLst>
    </p:cSldViewPr>
  </p:slideViewPr>
  <p:outlineViewPr>
    <p:cViewPr>
      <p:scale>
        <a:sx n="33" d="100"/>
        <a:sy n="33" d="100"/>
      </p:scale>
      <p:origin x="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AE152-B6F8-47B4-B1D7-B48EA04B70E2}" type="datetimeFigureOut">
              <a:rPr lang="en-US" smtClean="0"/>
              <a:pPr/>
              <a:t>1/28/2008</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7CC7A-CD8B-4A0E-9397-D9AD2BB50F0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CC7A-CD8B-4A0E-9397-D9AD2BB50F0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CC7A-CD8B-4A0E-9397-D9AD2BB50F0D}"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37CC7A-CD8B-4A0E-9397-D9AD2BB50F0D}"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4975860"/>
            <a:ext cx="9144000" cy="7391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5044440"/>
            <a:ext cx="2249424" cy="5943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5036820"/>
            <a:ext cx="6784848" cy="5943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3365500"/>
            <a:ext cx="6477000" cy="15240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5041698"/>
            <a:ext cx="6705600" cy="5715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5057249"/>
            <a:ext cx="2057400" cy="571500"/>
          </a:xfrm>
        </p:spPr>
        <p:txBody>
          <a:bodyPr>
            <a:noAutofit/>
          </a:bodyPr>
          <a:lstStyle>
            <a:lvl1pPr algn="ctr">
              <a:defRPr sz="2000">
                <a:solidFill>
                  <a:srgbClr val="FFFFFF"/>
                </a:solidFill>
              </a:defRPr>
            </a:lvl1pPr>
          </a:lstStyle>
          <a:p>
            <a:fld id="{F23181A2-73DC-4966-9153-770F817154DE}" type="datetimeFigureOut">
              <a:rPr lang="en-US" smtClean="0"/>
              <a:pPr/>
              <a:t>1/28/2008</a:t>
            </a:fld>
            <a:endParaRPr lang="en-US" dirty="0"/>
          </a:p>
        </p:txBody>
      </p:sp>
      <p:sp>
        <p:nvSpPr>
          <p:cNvPr id="17" name="Footer Placeholder 16"/>
          <p:cNvSpPr>
            <a:spLocks noGrp="1"/>
          </p:cNvSpPr>
          <p:nvPr>
            <p:ph type="ftr" sz="quarter" idx="11"/>
          </p:nvPr>
        </p:nvSpPr>
        <p:spPr>
          <a:xfrm>
            <a:off x="2085393" y="197115"/>
            <a:ext cx="5867400" cy="304271"/>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190500"/>
            <a:ext cx="838200" cy="317500"/>
          </a:xfrm>
        </p:spPr>
        <p:txBody>
          <a:bodyPr/>
          <a:lstStyle>
            <a:lvl1pPr>
              <a:defRPr>
                <a:solidFill>
                  <a:schemeClr val="tx2"/>
                </a:solidFill>
              </a:defRPr>
            </a:lvl1pPr>
          </a:lstStyle>
          <a:p>
            <a:fld id="{8933AE66-05FB-44A7-B3D6-A605EAAB5C0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181A2-73DC-4966-9153-770F817154DE}" type="datetimeFigureOut">
              <a:rPr lang="en-US" smtClean="0"/>
              <a:pPr/>
              <a:t>1/28/2008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AE66-05FB-44A7-B3D6-A605EAAB5C0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508000"/>
            <a:ext cx="2057400" cy="459713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08000"/>
            <a:ext cx="5562600" cy="45971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5207002"/>
            <a:ext cx="2209800" cy="304271"/>
          </a:xfrm>
        </p:spPr>
        <p:txBody>
          <a:bodyPr/>
          <a:lstStyle/>
          <a:p>
            <a:fld id="{F23181A2-73DC-4966-9153-770F817154DE}" type="datetimeFigureOut">
              <a:rPr lang="en-US" smtClean="0"/>
              <a:pPr/>
              <a:t>1/28/2008</a:t>
            </a:fld>
            <a:endParaRPr lang="en-US" dirty="0"/>
          </a:p>
        </p:txBody>
      </p:sp>
      <p:sp>
        <p:nvSpPr>
          <p:cNvPr id="5" name="Footer Placeholder 4"/>
          <p:cNvSpPr>
            <a:spLocks noGrp="1"/>
          </p:cNvSpPr>
          <p:nvPr>
            <p:ph type="ftr" sz="quarter" idx="11"/>
          </p:nvPr>
        </p:nvSpPr>
        <p:spPr>
          <a:xfrm>
            <a:off x="457202" y="5206840"/>
            <a:ext cx="5573483" cy="304271"/>
          </a:xfrm>
        </p:spPr>
        <p:txBody>
          <a:bodyPr/>
          <a:lstStyle/>
          <a:p>
            <a:endParaRPr lang="en-US" dirty="0"/>
          </a:p>
        </p:txBody>
      </p:sp>
      <p:sp>
        <p:nvSpPr>
          <p:cNvPr id="7" name="Rectangle 6"/>
          <p:cNvSpPr/>
          <p:nvPr/>
        </p:nvSpPr>
        <p:spPr bwMode="white">
          <a:xfrm>
            <a:off x="6096318" y="0"/>
            <a:ext cx="320040" cy="5715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508000"/>
            <a:ext cx="228600" cy="52070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4445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6034088" y="100012"/>
            <a:ext cx="444500" cy="244476"/>
          </a:xfrm>
        </p:spPr>
        <p:txBody>
          <a:bodyPr/>
          <a:lstStyle/>
          <a:p>
            <a:fld id="{8933AE66-05FB-44A7-B3D6-A605EAAB5C0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90500"/>
            <a:ext cx="8153400" cy="8255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3181A2-73DC-4966-9153-770F817154DE}" type="datetimeFigureOut">
              <a:rPr lang="en-US" smtClean="0"/>
              <a:pPr/>
              <a:t>1/28/2008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33AE66-05FB-44A7-B3D6-A605EAAB5C03}" type="slidenum">
              <a:rPr lang="en-US" smtClean="0"/>
              <a:pPr/>
              <a:t>‹#›</a:t>
            </a:fld>
            <a:endParaRPr lang="en-US" dirty="0"/>
          </a:p>
        </p:txBody>
      </p:sp>
      <p:sp>
        <p:nvSpPr>
          <p:cNvPr id="8" name="Content Placeholder 7"/>
          <p:cNvSpPr>
            <a:spLocks noGrp="1"/>
          </p:cNvSpPr>
          <p:nvPr>
            <p:ph sz="quarter" idx="1"/>
          </p:nvPr>
        </p:nvSpPr>
        <p:spPr>
          <a:xfrm>
            <a:off x="612648" y="1333500"/>
            <a:ext cx="8153400" cy="3746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286000"/>
            <a:ext cx="7123113" cy="1394354"/>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270000"/>
            <a:ext cx="9144000" cy="9525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333500"/>
            <a:ext cx="1295400" cy="825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333500"/>
            <a:ext cx="7772400" cy="825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333500"/>
            <a:ext cx="7620000" cy="8255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23181A2-73DC-4966-9153-770F817154DE}" type="datetimeFigureOut">
              <a:rPr lang="en-US" smtClean="0"/>
              <a:pPr/>
              <a:t>1/28/2008</a:t>
            </a:fld>
            <a:endParaRPr lang="en-US" dirty="0"/>
          </a:p>
        </p:txBody>
      </p:sp>
      <p:sp>
        <p:nvSpPr>
          <p:cNvPr id="13" name="Slide Number Placeholder 12"/>
          <p:cNvSpPr>
            <a:spLocks noGrp="1"/>
          </p:cNvSpPr>
          <p:nvPr>
            <p:ph type="sldNum" sz="quarter" idx="11"/>
          </p:nvPr>
        </p:nvSpPr>
        <p:spPr>
          <a:xfrm>
            <a:off x="0" y="1460500"/>
            <a:ext cx="1295400" cy="584730"/>
          </a:xfrm>
        </p:spPr>
        <p:txBody>
          <a:bodyPr>
            <a:noAutofit/>
          </a:bodyPr>
          <a:lstStyle>
            <a:lvl1pPr>
              <a:defRPr sz="2400">
                <a:solidFill>
                  <a:srgbClr val="FFFFFF"/>
                </a:solidFill>
              </a:defRPr>
            </a:lvl1pPr>
          </a:lstStyle>
          <a:p>
            <a:fld id="{8933AE66-05FB-44A7-B3D6-A605EAAB5C0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324639"/>
            <a:ext cx="388620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324639"/>
            <a:ext cx="388620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23181A2-73DC-4966-9153-770F817154DE}" type="datetimeFigureOut">
              <a:rPr lang="en-US" smtClean="0"/>
              <a:pPr/>
              <a:t>1/28/2008</a:t>
            </a:fld>
            <a:endParaRPr lang="en-US" dirty="0"/>
          </a:p>
        </p:txBody>
      </p:sp>
      <p:sp>
        <p:nvSpPr>
          <p:cNvPr id="10" name="Slide Number Placeholder 9"/>
          <p:cNvSpPr>
            <a:spLocks noGrp="1"/>
          </p:cNvSpPr>
          <p:nvPr>
            <p:ph type="sldNum" sz="quarter" idx="16"/>
          </p:nvPr>
        </p:nvSpPr>
        <p:spPr/>
        <p:txBody>
          <a:bodyPr rtlCol="0"/>
          <a:lstStyle/>
          <a:p>
            <a:fld id="{8933AE66-05FB-44A7-B3D6-A605EAAB5C0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27542"/>
            <a:ext cx="8153400" cy="724958"/>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032000"/>
            <a:ext cx="3886200" cy="2984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032000"/>
            <a:ext cx="3886200" cy="2984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23181A2-73DC-4966-9153-770F817154DE}" type="datetimeFigureOut">
              <a:rPr lang="en-US" smtClean="0"/>
              <a:pPr/>
              <a:t>1/28/2008</a:t>
            </a:fld>
            <a:endParaRPr lang="en-US" dirty="0"/>
          </a:p>
        </p:txBody>
      </p:sp>
      <p:sp>
        <p:nvSpPr>
          <p:cNvPr id="12" name="Slide Number Placeholder 11"/>
          <p:cNvSpPr>
            <a:spLocks noGrp="1"/>
          </p:cNvSpPr>
          <p:nvPr>
            <p:ph type="sldNum" sz="quarter" idx="16"/>
          </p:nvPr>
        </p:nvSpPr>
        <p:spPr/>
        <p:txBody>
          <a:bodyPr rtlCol="0"/>
          <a:lstStyle/>
          <a:p>
            <a:fld id="{8933AE66-05FB-44A7-B3D6-A605EAAB5C0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460500"/>
            <a:ext cx="3886200" cy="53340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460500"/>
            <a:ext cx="3886200" cy="53340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3181A2-73DC-4966-9153-770F817154DE}" type="datetimeFigureOut">
              <a:rPr lang="en-US" smtClean="0"/>
              <a:pPr/>
              <a:t>1/28/2008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933AE66-05FB-44A7-B3D6-A605EAAB5C0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181A2-73DC-4966-9153-770F817154DE}" type="datetimeFigureOut">
              <a:rPr lang="en-US" smtClean="0"/>
              <a:pPr/>
              <a:t>1/28/2008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5207000"/>
            <a:ext cx="533400" cy="317500"/>
          </a:xfrm>
        </p:spPr>
        <p:txBody>
          <a:bodyPr/>
          <a:lstStyle>
            <a:lvl1pPr>
              <a:defRPr>
                <a:solidFill>
                  <a:schemeClr val="tx2"/>
                </a:solidFill>
              </a:defRPr>
            </a:lvl1pPr>
          </a:lstStyle>
          <a:p>
            <a:fld id="{8933AE66-05FB-44A7-B3D6-A605EAAB5C0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7542"/>
            <a:ext cx="8077200" cy="724958"/>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23181A2-73DC-4966-9153-770F817154DE}" type="datetimeFigureOut">
              <a:rPr lang="en-US" smtClean="0"/>
              <a:pPr/>
              <a:t>1/28/2008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933AE66-05FB-44A7-B3D6-A605EAAB5C03}" type="slidenum">
              <a:rPr lang="en-US" smtClean="0"/>
              <a:pPr/>
              <a:t>‹#›</a:t>
            </a:fld>
            <a:endParaRPr lang="en-US" dirty="0"/>
          </a:p>
        </p:txBody>
      </p:sp>
      <p:sp>
        <p:nvSpPr>
          <p:cNvPr id="3" name="Text Placeholder 2"/>
          <p:cNvSpPr>
            <a:spLocks noGrp="1"/>
          </p:cNvSpPr>
          <p:nvPr>
            <p:ph type="body" idx="2"/>
          </p:nvPr>
        </p:nvSpPr>
        <p:spPr>
          <a:xfrm>
            <a:off x="609600" y="1460500"/>
            <a:ext cx="1600200" cy="36195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460500"/>
            <a:ext cx="6400800" cy="3683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572000"/>
            <a:ext cx="7315200" cy="5715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810000"/>
            <a:ext cx="9144000" cy="7391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3886200"/>
            <a:ext cx="1463040" cy="5943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3878580"/>
            <a:ext cx="7598664" cy="5943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3873500"/>
            <a:ext cx="7315200" cy="5715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72262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5207000"/>
            <a:ext cx="2667000" cy="304271"/>
          </a:xfrm>
        </p:spPr>
        <p:txBody>
          <a:bodyPr rtlCol="0"/>
          <a:lstStyle/>
          <a:p>
            <a:fld id="{F23181A2-73DC-4966-9153-770F817154DE}" type="datetimeFigureOut">
              <a:rPr lang="en-US" smtClean="0"/>
              <a:pPr/>
              <a:t>1/28/2008</a:t>
            </a:fld>
            <a:endParaRPr lang="en-US" dirty="0"/>
          </a:p>
        </p:txBody>
      </p:sp>
      <p:sp>
        <p:nvSpPr>
          <p:cNvPr id="13" name="Slide Number Placeholder 12"/>
          <p:cNvSpPr>
            <a:spLocks noGrp="1"/>
          </p:cNvSpPr>
          <p:nvPr>
            <p:ph type="sldNum" sz="quarter" idx="11"/>
          </p:nvPr>
        </p:nvSpPr>
        <p:spPr>
          <a:xfrm>
            <a:off x="0" y="3889374"/>
            <a:ext cx="1447800" cy="552982"/>
          </a:xfrm>
        </p:spPr>
        <p:txBody>
          <a:bodyPr rtlCol="0"/>
          <a:lstStyle>
            <a:lvl1pPr>
              <a:defRPr sz="2800"/>
            </a:lvl1pPr>
          </a:lstStyle>
          <a:p>
            <a:fld id="{8933AE66-05FB-44A7-B3D6-A605EAAB5C03}" type="slidenum">
              <a:rPr lang="en-US" smtClean="0"/>
              <a:pPr/>
              <a:t>‹#›</a:t>
            </a:fld>
            <a:endParaRPr lang="en-US" dirty="0"/>
          </a:p>
        </p:txBody>
      </p:sp>
      <p:sp>
        <p:nvSpPr>
          <p:cNvPr id="14" name="Footer Placeholder 13"/>
          <p:cNvSpPr>
            <a:spLocks noGrp="1"/>
          </p:cNvSpPr>
          <p:nvPr>
            <p:ph type="ftr" sz="quarter" idx="12"/>
          </p:nvPr>
        </p:nvSpPr>
        <p:spPr>
          <a:xfrm>
            <a:off x="1600200" y="5206839"/>
            <a:ext cx="4572000" cy="304271"/>
          </a:xfrm>
        </p:spPr>
        <p:txBody>
          <a:bodyPr rtlCol="0"/>
          <a:lstStyle/>
          <a:p>
            <a:endParaRPr lang="en-US" dirty="0"/>
          </a:p>
        </p:txBody>
      </p:sp>
      <p:sp>
        <p:nvSpPr>
          <p:cNvPr id="3" name="Picture Placeholder 2"/>
          <p:cNvSpPr>
            <a:spLocks noGrp="1"/>
          </p:cNvSpPr>
          <p:nvPr>
            <p:ph type="pic" idx="1"/>
          </p:nvPr>
        </p:nvSpPr>
        <p:spPr>
          <a:xfrm>
            <a:off x="1560576" y="0"/>
            <a:ext cx="7583424" cy="3807460"/>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90500"/>
            <a:ext cx="8153400" cy="8255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333500"/>
            <a:ext cx="8153400" cy="37719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5207000"/>
            <a:ext cx="2667000" cy="304271"/>
          </a:xfrm>
          <a:prstGeom prst="rect">
            <a:avLst/>
          </a:prstGeom>
        </p:spPr>
        <p:txBody>
          <a:bodyPr vert="horz" anchor="ctr" anchorCtr="0"/>
          <a:lstStyle>
            <a:lvl1pPr algn="l" eaLnBrk="1" latinLnBrk="0" hangingPunct="1">
              <a:defRPr kumimoji="0" sz="1400">
                <a:solidFill>
                  <a:schemeClr val="tx2"/>
                </a:solidFill>
              </a:defRPr>
            </a:lvl1pPr>
          </a:lstStyle>
          <a:p>
            <a:fld id="{F23181A2-73DC-4966-9153-770F817154DE}" type="datetimeFigureOut">
              <a:rPr lang="en-US" smtClean="0"/>
              <a:pPr/>
              <a:t>1/28/2008</a:t>
            </a:fld>
            <a:endParaRPr lang="en-US" dirty="0"/>
          </a:p>
        </p:txBody>
      </p:sp>
      <p:sp>
        <p:nvSpPr>
          <p:cNvPr id="3" name="Footer Placeholder 2"/>
          <p:cNvSpPr>
            <a:spLocks noGrp="1"/>
          </p:cNvSpPr>
          <p:nvPr>
            <p:ph type="ftr" sz="quarter" idx="3"/>
          </p:nvPr>
        </p:nvSpPr>
        <p:spPr>
          <a:xfrm>
            <a:off x="609601" y="5206839"/>
            <a:ext cx="5421083" cy="304271"/>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028700"/>
            <a:ext cx="9144000" cy="2667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066800"/>
            <a:ext cx="533400" cy="190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066800"/>
            <a:ext cx="8553450" cy="190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060185"/>
            <a:ext cx="533400" cy="203730"/>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933AE66-05FB-44A7-B3D6-A605EAAB5C0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pettinaro.com/"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5041698"/>
            <a:ext cx="6781800" cy="571500"/>
          </a:xfrm>
        </p:spPr>
        <p:txBody>
          <a:bodyPr>
            <a:normAutofit fontScale="85000" lnSpcReduction="10000"/>
          </a:bodyPr>
          <a:lstStyle/>
          <a:p>
            <a:r>
              <a:rPr lang="en-US" dirty="0" smtClean="0"/>
              <a:t>Penn State Architectural Engineering Senior Thesis</a:t>
            </a:r>
            <a:endParaRPr lang="en-US" dirty="0"/>
          </a:p>
        </p:txBody>
      </p:sp>
      <p:pic>
        <p:nvPicPr>
          <p:cNvPr id="4" name="Picture 3" descr="_U3E5603.JPG"/>
          <p:cNvPicPr>
            <a:picLocks noChangeAspect="1"/>
          </p:cNvPicPr>
          <p:nvPr/>
        </p:nvPicPr>
        <p:blipFill>
          <a:blip r:embed="rId3" cstate="print"/>
          <a:stretch>
            <a:fillRect/>
          </a:stretch>
        </p:blipFill>
        <p:spPr>
          <a:xfrm>
            <a:off x="152400" y="190500"/>
            <a:ext cx="3657600" cy="2399386"/>
          </a:xfrm>
          <a:prstGeom prst="rect">
            <a:avLst/>
          </a:prstGeom>
        </p:spPr>
      </p:pic>
      <p:sp>
        <p:nvSpPr>
          <p:cNvPr id="5" name="TextBox 4"/>
          <p:cNvSpPr txBox="1"/>
          <p:nvPr/>
        </p:nvSpPr>
        <p:spPr>
          <a:xfrm>
            <a:off x="3962400" y="647700"/>
            <a:ext cx="5181600" cy="1569660"/>
          </a:xfrm>
          <a:prstGeom prst="rect">
            <a:avLst/>
          </a:prstGeom>
          <a:noFill/>
        </p:spPr>
        <p:txBody>
          <a:bodyPr wrap="square" rtlCol="0">
            <a:spAutoFit/>
          </a:bodyPr>
          <a:lstStyle/>
          <a:p>
            <a:pPr algn="ctr"/>
            <a:r>
              <a:rPr lang="en-US" sz="2600" b="1" u="sng" dirty="0" smtClean="0">
                <a:solidFill>
                  <a:schemeClr val="tx2">
                    <a:lumMod val="50000"/>
                  </a:schemeClr>
                </a:solidFill>
                <a:latin typeface="Georgia" pitchFamily="18" charset="0"/>
              </a:rPr>
              <a:t>ONE CHRISTINA CRESCENT</a:t>
            </a:r>
          </a:p>
          <a:p>
            <a:pPr algn="ctr"/>
            <a:r>
              <a:rPr lang="en-US" sz="2400" b="1" u="sng" dirty="0" smtClean="0">
                <a:solidFill>
                  <a:schemeClr val="tx2">
                    <a:lumMod val="50000"/>
                  </a:schemeClr>
                </a:solidFill>
                <a:latin typeface="Georgia" pitchFamily="18" charset="0"/>
              </a:rPr>
              <a:t/>
            </a:r>
            <a:br>
              <a:rPr lang="en-US" sz="2400" b="1" u="sng" dirty="0" smtClean="0">
                <a:solidFill>
                  <a:schemeClr val="tx2">
                    <a:lumMod val="50000"/>
                  </a:schemeClr>
                </a:solidFill>
                <a:latin typeface="Georgia" pitchFamily="18" charset="0"/>
              </a:rPr>
            </a:br>
            <a:r>
              <a:rPr lang="en-US" sz="2600" dirty="0" smtClean="0">
                <a:solidFill>
                  <a:schemeClr val="tx2">
                    <a:lumMod val="50000"/>
                  </a:schemeClr>
                </a:solidFill>
                <a:latin typeface="Georgia" pitchFamily="18" charset="0"/>
              </a:rPr>
              <a:t>Wilmington, Delaware</a:t>
            </a:r>
            <a:endParaRPr lang="en-US" sz="2600" b="1" u="sng" dirty="0" smtClean="0">
              <a:solidFill>
                <a:schemeClr val="tx2">
                  <a:lumMod val="50000"/>
                </a:schemeClr>
              </a:solidFill>
              <a:latin typeface="Georgia" pitchFamily="18" charset="0"/>
            </a:endParaRPr>
          </a:p>
          <a:p>
            <a:pPr algn="ctr"/>
            <a:endParaRPr lang="en-US" u="sng" dirty="0">
              <a:solidFill>
                <a:schemeClr val="tx2">
                  <a:lumMod val="50000"/>
                </a:schemeClr>
              </a:solidFill>
              <a:latin typeface="Georgia" pitchFamily="18" charset="0"/>
            </a:endParaRPr>
          </a:p>
        </p:txBody>
      </p:sp>
      <p:sp>
        <p:nvSpPr>
          <p:cNvPr id="6" name="TextBox 5"/>
          <p:cNvSpPr txBox="1"/>
          <p:nvPr/>
        </p:nvSpPr>
        <p:spPr>
          <a:xfrm>
            <a:off x="0" y="3238500"/>
            <a:ext cx="9144000" cy="1261884"/>
          </a:xfrm>
          <a:prstGeom prst="rect">
            <a:avLst/>
          </a:prstGeom>
          <a:noFill/>
        </p:spPr>
        <p:txBody>
          <a:bodyPr wrap="square" rtlCol="0">
            <a:spAutoFit/>
          </a:bodyPr>
          <a:lstStyle/>
          <a:p>
            <a:pPr algn="ctr"/>
            <a:r>
              <a:rPr lang="en-US" sz="2800" dirty="0" smtClean="0">
                <a:latin typeface="+mj-lt"/>
              </a:rPr>
              <a:t>Lighting System Conceptual Design</a:t>
            </a:r>
          </a:p>
          <a:p>
            <a:pPr algn="ctr"/>
            <a:endParaRPr lang="en-US" sz="2800" dirty="0">
              <a:latin typeface="+mj-lt"/>
            </a:endParaRPr>
          </a:p>
          <a:p>
            <a:pPr algn="ctr"/>
            <a:r>
              <a:rPr lang="en-US" sz="2000" dirty="0" smtClean="0">
                <a:solidFill>
                  <a:schemeClr val="tx1">
                    <a:lumMod val="75000"/>
                  </a:schemeClr>
                </a:solidFill>
              </a:rPr>
              <a:t>Kevin Michael Danna</a:t>
            </a:r>
            <a:endParaRPr lang="en-US" sz="2000" dirty="0">
              <a:solidFill>
                <a:schemeClr val="tx1">
                  <a:lumMod val="75000"/>
                </a:schemeClr>
              </a:solidFill>
            </a:endParaRPr>
          </a:p>
        </p:txBody>
      </p:sp>
      <p:cxnSp>
        <p:nvCxnSpPr>
          <p:cNvPr id="8" name="Straight Connector 7"/>
          <p:cNvCxnSpPr/>
          <p:nvPr/>
        </p:nvCxnSpPr>
        <p:spPr>
          <a:xfrm rot="5400000">
            <a:off x="2705100" y="1447800"/>
            <a:ext cx="2514600" cy="1588"/>
          </a:xfrm>
          <a:prstGeom prst="line">
            <a:avLst/>
          </a:prstGeom>
          <a:ln>
            <a:solidFill>
              <a:schemeClr val="accent1">
                <a:lumMod val="40000"/>
                <a:lumOff val="60000"/>
              </a:schemeClr>
            </a:solidFill>
          </a:ln>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a:off x="152400" y="2705100"/>
            <a:ext cx="3810000" cy="158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2095500"/>
            <a:ext cx="4876800" cy="158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pic>
        <p:nvPicPr>
          <p:cNvPr id="5" name="Picture 4" descr="Tech 3 001.jpg"/>
          <p:cNvPicPr>
            <a:picLocks noChangeAspect="1"/>
          </p:cNvPicPr>
          <p:nvPr/>
        </p:nvPicPr>
        <p:blipFill>
          <a:blip r:embed="rId2"/>
          <a:stretch>
            <a:fillRect/>
          </a:stretch>
        </p:blipFill>
        <p:spPr>
          <a:xfrm rot="16200000">
            <a:off x="886968" y="1208532"/>
            <a:ext cx="3497580" cy="4814316"/>
          </a:xfrm>
          <a:prstGeom prst="rect">
            <a:avLst/>
          </a:prstGeom>
          <a:ln w="38100">
            <a:solidFill>
              <a:schemeClr val="tx2">
                <a:lumMod val="50000"/>
              </a:schemeClr>
            </a:solidFill>
          </a:ln>
        </p:spPr>
      </p:pic>
      <p:sp>
        <p:nvSpPr>
          <p:cNvPr id="7" name="Rectangle 6"/>
          <p:cNvSpPr/>
          <p:nvPr/>
        </p:nvSpPr>
        <p:spPr>
          <a:xfrm>
            <a:off x="0" y="1333500"/>
            <a:ext cx="9144000" cy="338554"/>
          </a:xfrm>
          <a:prstGeom prst="rect">
            <a:avLst/>
          </a:prstGeom>
        </p:spPr>
        <p:txBody>
          <a:bodyPr wrap="square">
            <a:spAutoFit/>
          </a:bodyPr>
          <a:lstStyle/>
          <a:p>
            <a:pPr algn="ctr"/>
            <a:r>
              <a:rPr lang="en-US" sz="1600" b="1" u="sng" dirty="0" smtClean="0">
                <a:solidFill>
                  <a:schemeClr val="tx2">
                    <a:lumMod val="75000"/>
                  </a:schemeClr>
                </a:solidFill>
              </a:rPr>
              <a:t>OPEN OFFICE</a:t>
            </a:r>
            <a:endParaRPr lang="en-US" sz="1600" dirty="0"/>
          </a:p>
        </p:txBody>
      </p:sp>
      <p:sp>
        <p:nvSpPr>
          <p:cNvPr id="8" name="TextBox 7"/>
          <p:cNvSpPr txBox="1"/>
          <p:nvPr/>
        </p:nvSpPr>
        <p:spPr>
          <a:xfrm>
            <a:off x="228600" y="5468779"/>
            <a:ext cx="4800600" cy="246221"/>
          </a:xfrm>
          <a:prstGeom prst="rect">
            <a:avLst/>
          </a:prstGeom>
          <a:noFill/>
        </p:spPr>
        <p:txBody>
          <a:bodyPr wrap="square" rtlCol="0">
            <a:spAutoFit/>
          </a:bodyPr>
          <a:lstStyle/>
          <a:p>
            <a:pPr algn="ctr"/>
            <a:r>
              <a:rPr lang="en-US" sz="1000" b="1" dirty="0" smtClean="0">
                <a:latin typeface="+mj-lt"/>
              </a:rPr>
              <a:t>Open Office Rectangular ‘Skylight’ Sketches</a:t>
            </a:r>
            <a:endParaRPr lang="en-US" sz="1000" b="1" dirty="0">
              <a:latin typeface="+mj-lt"/>
            </a:endParaRPr>
          </a:p>
        </p:txBody>
      </p:sp>
      <p:pic>
        <p:nvPicPr>
          <p:cNvPr id="6" name="Picture 5" descr="Tech 3 051.jpg"/>
          <p:cNvPicPr>
            <a:picLocks noChangeAspect="1"/>
          </p:cNvPicPr>
          <p:nvPr/>
        </p:nvPicPr>
        <p:blipFill>
          <a:blip r:embed="rId3" cstate="print"/>
          <a:stretch>
            <a:fillRect/>
          </a:stretch>
        </p:blipFill>
        <p:spPr>
          <a:xfrm>
            <a:off x="5943600" y="1562100"/>
            <a:ext cx="2720340" cy="3744468"/>
          </a:xfrm>
          <a:prstGeom prst="rect">
            <a:avLst/>
          </a:prstGeom>
          <a:ln w="38100">
            <a:solidFill>
              <a:schemeClr val="tx2">
                <a:lumMod val="50000"/>
              </a:schemeClr>
            </a:solidFill>
          </a:ln>
        </p:spPr>
      </p:pic>
      <p:sp>
        <p:nvSpPr>
          <p:cNvPr id="9" name="TextBox 8"/>
          <p:cNvSpPr txBox="1"/>
          <p:nvPr/>
        </p:nvSpPr>
        <p:spPr>
          <a:xfrm>
            <a:off x="5715000" y="5372100"/>
            <a:ext cx="3200400" cy="246221"/>
          </a:xfrm>
          <a:prstGeom prst="rect">
            <a:avLst/>
          </a:prstGeom>
          <a:noFill/>
        </p:spPr>
        <p:txBody>
          <a:bodyPr wrap="square" rtlCol="0">
            <a:spAutoFit/>
          </a:bodyPr>
          <a:lstStyle/>
          <a:p>
            <a:pPr algn="ctr"/>
            <a:r>
              <a:rPr lang="en-US" sz="1000" b="1" dirty="0" smtClean="0">
                <a:latin typeface="+mj-lt"/>
              </a:rPr>
              <a:t>Open Office Alternate Lighting Sketch (Plan View)</a:t>
            </a:r>
            <a:endParaRPr lang="en-US" sz="10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333500"/>
            <a:ext cx="9144000" cy="228600"/>
          </a:xfrm>
        </p:spPr>
        <p:txBody>
          <a:bodyPr>
            <a:normAutofit fontScale="25000" lnSpcReduction="20000"/>
          </a:bodyPr>
          <a:lstStyle/>
          <a:p>
            <a:pPr algn="ctr">
              <a:buNone/>
            </a:pPr>
            <a:r>
              <a:rPr lang="en-US" sz="6400" b="1" u="sng" dirty="0" smtClean="0">
                <a:solidFill>
                  <a:schemeClr val="tx2">
                    <a:lumMod val="75000"/>
                  </a:schemeClr>
                </a:solidFill>
              </a:rPr>
              <a:t>AUDITORIUM</a:t>
            </a:r>
          </a:p>
          <a:p>
            <a:pPr algn="ctr">
              <a:buNone/>
            </a:pPr>
            <a:endParaRPr lang="en-US" u="sng"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pic>
        <p:nvPicPr>
          <p:cNvPr id="5" name="Picture 4" descr="auditorium plan copy.jpg"/>
          <p:cNvPicPr>
            <a:picLocks noChangeAspect="1"/>
          </p:cNvPicPr>
          <p:nvPr/>
        </p:nvPicPr>
        <p:blipFill>
          <a:blip r:embed="rId2" cstate="print"/>
          <a:stretch>
            <a:fillRect/>
          </a:stretch>
        </p:blipFill>
        <p:spPr>
          <a:xfrm>
            <a:off x="304800" y="1714500"/>
            <a:ext cx="3315614" cy="3708806"/>
          </a:xfrm>
          <a:prstGeom prst="rect">
            <a:avLst/>
          </a:prstGeom>
          <a:ln w="38100">
            <a:solidFill>
              <a:schemeClr val="tx2">
                <a:lumMod val="50000"/>
              </a:schemeClr>
            </a:solidFill>
          </a:ln>
        </p:spPr>
      </p:pic>
      <p:sp>
        <p:nvSpPr>
          <p:cNvPr id="6" name="TextBox 5"/>
          <p:cNvSpPr txBox="1"/>
          <p:nvPr/>
        </p:nvSpPr>
        <p:spPr>
          <a:xfrm>
            <a:off x="228600" y="5448300"/>
            <a:ext cx="3429000" cy="246221"/>
          </a:xfrm>
          <a:prstGeom prst="rect">
            <a:avLst/>
          </a:prstGeom>
          <a:noFill/>
        </p:spPr>
        <p:txBody>
          <a:bodyPr wrap="square" rtlCol="0">
            <a:spAutoFit/>
          </a:bodyPr>
          <a:lstStyle/>
          <a:p>
            <a:pPr algn="ctr"/>
            <a:r>
              <a:rPr lang="en-US" sz="1000" b="1" dirty="0" smtClean="0">
                <a:latin typeface="+mj-lt"/>
              </a:rPr>
              <a:t>Auditorium Floor Plan</a:t>
            </a:r>
            <a:endParaRPr lang="en-US" sz="1000" b="1" dirty="0">
              <a:latin typeface="+mj-lt"/>
            </a:endParaRPr>
          </a:p>
        </p:txBody>
      </p:sp>
      <p:pic>
        <p:nvPicPr>
          <p:cNvPr id="7" name="Picture 6" descr="Tech 3 044 copy.jpg"/>
          <p:cNvPicPr>
            <a:picLocks noChangeAspect="1"/>
          </p:cNvPicPr>
          <p:nvPr/>
        </p:nvPicPr>
        <p:blipFill>
          <a:blip r:embed="rId3" cstate="print"/>
          <a:srcRect l="35088" t="31861" r="35439" b="11987"/>
          <a:stretch>
            <a:fillRect/>
          </a:stretch>
        </p:blipFill>
        <p:spPr>
          <a:xfrm rot="16200000">
            <a:off x="5327957" y="653745"/>
            <a:ext cx="2304235" cy="4882946"/>
          </a:xfrm>
          <a:prstGeom prst="rect">
            <a:avLst/>
          </a:prstGeom>
          <a:ln w="38100">
            <a:solidFill>
              <a:schemeClr val="tx2">
                <a:lumMod val="50000"/>
              </a:schemeClr>
            </a:solidFill>
          </a:ln>
        </p:spPr>
      </p:pic>
      <p:sp>
        <p:nvSpPr>
          <p:cNvPr id="8" name="TextBox 7"/>
          <p:cNvSpPr txBox="1"/>
          <p:nvPr/>
        </p:nvSpPr>
        <p:spPr>
          <a:xfrm>
            <a:off x="4038600" y="4381500"/>
            <a:ext cx="4876800" cy="246221"/>
          </a:xfrm>
          <a:prstGeom prst="rect">
            <a:avLst/>
          </a:prstGeom>
          <a:noFill/>
        </p:spPr>
        <p:txBody>
          <a:bodyPr wrap="square" rtlCol="0">
            <a:spAutoFit/>
          </a:bodyPr>
          <a:lstStyle/>
          <a:p>
            <a:pPr algn="ctr"/>
            <a:r>
              <a:rPr lang="en-US" sz="1000" b="1" dirty="0" smtClean="0">
                <a:latin typeface="+mj-lt"/>
              </a:rPr>
              <a:t>Auditorium Reflected Ceiling Plan</a:t>
            </a:r>
            <a:endParaRPr lang="en-US" sz="10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152400" y="1409700"/>
            <a:ext cx="3124200" cy="4114800"/>
          </a:xfrm>
        </p:spPr>
        <p:txBody>
          <a:bodyPr>
            <a:normAutofit fontScale="47500" lnSpcReduction="20000"/>
          </a:bodyPr>
          <a:lstStyle/>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sp>
        <p:nvSpPr>
          <p:cNvPr id="5" name="Rectangle 4"/>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AUDITORIUM</a:t>
            </a:r>
          </a:p>
        </p:txBody>
      </p:sp>
      <p:sp>
        <p:nvSpPr>
          <p:cNvPr id="7" name="TextBox 6"/>
          <p:cNvSpPr txBox="1"/>
          <p:nvPr/>
        </p:nvSpPr>
        <p:spPr>
          <a:xfrm>
            <a:off x="228600" y="2781300"/>
            <a:ext cx="4267200" cy="2400657"/>
          </a:xfrm>
          <a:prstGeom prst="rect">
            <a:avLst/>
          </a:prstGeom>
          <a:noFill/>
          <a:ln w="12700">
            <a:solidFill>
              <a:schemeClr val="tx2">
                <a:lumMod val="50000"/>
              </a:schemeClr>
            </a:solidFill>
          </a:ln>
        </p:spPr>
        <p:txBody>
          <a:bodyPr wrap="square" rtlCol="0">
            <a:spAutoFit/>
          </a:bodyPr>
          <a:lstStyle/>
          <a:p>
            <a:r>
              <a:rPr lang="en-US" sz="1000" b="1" u="sng" dirty="0" smtClean="0"/>
              <a:t>DESIGN ISSUES</a:t>
            </a:r>
          </a:p>
          <a:p>
            <a:endParaRPr lang="en-US" sz="1000" dirty="0" smtClean="0"/>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Large room filled with many people can get warm, stuffy and uncomfortable, especially when solar gain is present</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Difficulty seeing speaker and facial expressions in a large room</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Audience members may be taking notes</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Audience conversation should be minimal during presentation</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Extended periods of time in a dense audience can foster discomfort and claustrophobic conditions. Low ceiling in a large room can exacerbate these effects.</a:t>
            </a:r>
          </a:p>
        </p:txBody>
      </p:sp>
      <p:sp>
        <p:nvSpPr>
          <p:cNvPr id="8" name="TextBox 7"/>
          <p:cNvSpPr txBox="1"/>
          <p:nvPr/>
        </p:nvSpPr>
        <p:spPr>
          <a:xfrm>
            <a:off x="4495800" y="2781300"/>
            <a:ext cx="4419600" cy="2400657"/>
          </a:xfrm>
          <a:prstGeom prst="rect">
            <a:avLst/>
          </a:prstGeom>
          <a:noFill/>
          <a:ln w="12700">
            <a:solidFill>
              <a:schemeClr val="tx2">
                <a:lumMod val="50000"/>
              </a:schemeClr>
            </a:solidFill>
          </a:ln>
        </p:spPr>
        <p:txBody>
          <a:bodyPr wrap="square" rtlCol="0">
            <a:spAutoFit/>
          </a:bodyPr>
          <a:lstStyle/>
          <a:p>
            <a:r>
              <a:rPr lang="en-US" sz="1000" b="1" u="sng" dirty="0" smtClean="0"/>
              <a:t>DESIGN CRITERIA &amp; SOLUTIONS</a:t>
            </a:r>
          </a:p>
          <a:p>
            <a:endParaRPr lang="en-US" sz="1000" dirty="0" smtClean="0"/>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Reduce solar gain with shading and utilize light sources which produce minimal heat</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A speaker should be accented and properly illuminated with excellent facial modeling</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Provide low level ambient light for note taking </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Provide low level light that is free of visual distractions. Low level of visual stimulation  lighting system.</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Create a pleasant and relaxing atmosphere.  Illuminate ceiling surface to invoke a sense of vertical spaciousness.</a:t>
            </a:r>
            <a:endParaRPr lang="en-US" sz="1000" dirty="0">
              <a:solidFill>
                <a:schemeClr val="bg2">
                  <a:lumMod val="20000"/>
                  <a:lumOff val="80000"/>
                </a:schemeClr>
              </a:solidFill>
              <a:latin typeface="+mj-lt"/>
            </a:endParaRPr>
          </a:p>
        </p:txBody>
      </p:sp>
      <p:sp>
        <p:nvSpPr>
          <p:cNvPr id="9" name="TextBox 8"/>
          <p:cNvSpPr txBox="1"/>
          <p:nvPr/>
        </p:nvSpPr>
        <p:spPr>
          <a:xfrm>
            <a:off x="152400" y="1714500"/>
            <a:ext cx="8991600" cy="984885"/>
          </a:xfrm>
          <a:prstGeom prst="rect">
            <a:avLst/>
          </a:prstGeom>
          <a:noFill/>
        </p:spPr>
        <p:txBody>
          <a:bodyPr wrap="square" rtlCol="0">
            <a:spAutoFit/>
          </a:bodyPr>
          <a:lstStyle/>
          <a:p>
            <a:pPr>
              <a:buClr>
                <a:schemeClr val="tx2">
                  <a:lumMod val="75000"/>
                </a:schemeClr>
              </a:buClr>
              <a:buFont typeface="Arial" pitchFamily="34" charset="0"/>
              <a:buChar char="•"/>
            </a:pPr>
            <a:r>
              <a:rPr lang="en-US" sz="1000" b="1" dirty="0" smtClean="0">
                <a:latin typeface="+mj-lt"/>
              </a:rPr>
              <a:t>Target </a:t>
            </a:r>
            <a:r>
              <a:rPr lang="en-US" sz="1000" b="1" dirty="0" err="1" smtClean="0">
                <a:latin typeface="+mj-lt"/>
              </a:rPr>
              <a:t>Illuminance</a:t>
            </a:r>
            <a:r>
              <a:rPr lang="en-US" sz="1000" b="1" dirty="0" smtClean="0">
                <a:latin typeface="+mj-lt"/>
              </a:rPr>
              <a:t>: </a:t>
            </a:r>
            <a:r>
              <a:rPr lang="en-US" sz="1000" dirty="0" smtClean="0">
                <a:latin typeface="+mj-lt"/>
              </a:rPr>
              <a:t>10-30fc (Horizontal)</a:t>
            </a:r>
          </a:p>
          <a:p>
            <a:pPr>
              <a:buClr>
                <a:schemeClr val="tx2">
                  <a:lumMod val="75000"/>
                </a:schemeClr>
              </a:buClr>
              <a:buFont typeface="Arial" pitchFamily="34" charset="0"/>
              <a:buChar char="•"/>
            </a:pPr>
            <a:r>
              <a:rPr lang="en-US" sz="1000" b="1" dirty="0" smtClean="0">
                <a:latin typeface="+mj-lt"/>
              </a:rPr>
              <a:t>Control and Flexibility</a:t>
            </a:r>
          </a:p>
          <a:p>
            <a:pPr>
              <a:buClr>
                <a:schemeClr val="tx2">
                  <a:lumMod val="75000"/>
                </a:schemeClr>
              </a:buClr>
              <a:buFont typeface="Arial" pitchFamily="34" charset="0"/>
              <a:buChar char="•"/>
            </a:pPr>
            <a:r>
              <a:rPr lang="en-US" sz="1000" b="1" dirty="0" smtClean="0">
                <a:latin typeface="+mj-lt"/>
              </a:rPr>
              <a:t>Luminance of surfaces</a:t>
            </a:r>
          </a:p>
          <a:p>
            <a:pPr>
              <a:buClr>
                <a:schemeClr val="tx2">
                  <a:lumMod val="75000"/>
                </a:schemeClr>
              </a:buClr>
              <a:buFont typeface="Arial" pitchFamily="34" charset="0"/>
              <a:buChar char="•"/>
            </a:pPr>
            <a:r>
              <a:rPr lang="en-US" sz="1000" b="1" dirty="0" smtClean="0">
                <a:latin typeface="+mj-lt"/>
              </a:rPr>
              <a:t>Noise from lamps &amp; ballasts</a:t>
            </a:r>
          </a:p>
          <a:p>
            <a:pPr>
              <a:buClr>
                <a:schemeClr val="tx2">
                  <a:lumMod val="75000"/>
                </a:schemeClr>
              </a:buClr>
              <a:buNone/>
            </a:pPr>
            <a:endParaRPr lang="en-US"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AUDITORIUM</a:t>
            </a:r>
          </a:p>
        </p:txBody>
      </p:sp>
      <p:pic>
        <p:nvPicPr>
          <p:cNvPr id="8" name="Picture 7" descr="Tech 3 046.jpg"/>
          <p:cNvPicPr>
            <a:picLocks noChangeAspect="1"/>
          </p:cNvPicPr>
          <p:nvPr/>
        </p:nvPicPr>
        <p:blipFill>
          <a:blip r:embed="rId2" cstate="print"/>
          <a:stretch>
            <a:fillRect/>
          </a:stretch>
        </p:blipFill>
        <p:spPr>
          <a:xfrm rot="5400000">
            <a:off x="740664" y="1583436"/>
            <a:ext cx="2720340" cy="3744468"/>
          </a:xfrm>
          <a:prstGeom prst="rect">
            <a:avLst/>
          </a:prstGeom>
          <a:ln w="38100">
            <a:solidFill>
              <a:schemeClr val="tx2">
                <a:lumMod val="50000"/>
              </a:schemeClr>
            </a:solidFill>
          </a:ln>
        </p:spPr>
      </p:pic>
      <p:pic>
        <p:nvPicPr>
          <p:cNvPr id="9" name="Picture 8" descr="Tech 3 006.jpg"/>
          <p:cNvPicPr>
            <a:picLocks noChangeAspect="1"/>
          </p:cNvPicPr>
          <p:nvPr/>
        </p:nvPicPr>
        <p:blipFill>
          <a:blip r:embed="rId3" cstate="print"/>
          <a:stretch>
            <a:fillRect/>
          </a:stretch>
        </p:blipFill>
        <p:spPr>
          <a:xfrm>
            <a:off x="4495800" y="1943100"/>
            <a:ext cx="4279392" cy="3108960"/>
          </a:xfrm>
          <a:prstGeom prst="rect">
            <a:avLst/>
          </a:prstGeom>
          <a:ln w="38100">
            <a:solidFill>
              <a:schemeClr val="tx2">
                <a:lumMod val="50000"/>
              </a:schemeClr>
            </a:solidFill>
          </a:ln>
        </p:spPr>
      </p:pic>
      <p:sp>
        <p:nvSpPr>
          <p:cNvPr id="10" name="TextBox 9"/>
          <p:cNvSpPr txBox="1"/>
          <p:nvPr/>
        </p:nvSpPr>
        <p:spPr>
          <a:xfrm>
            <a:off x="228600" y="4838700"/>
            <a:ext cx="3810000" cy="246221"/>
          </a:xfrm>
          <a:prstGeom prst="rect">
            <a:avLst/>
          </a:prstGeom>
          <a:noFill/>
        </p:spPr>
        <p:txBody>
          <a:bodyPr wrap="square" rtlCol="0">
            <a:spAutoFit/>
          </a:bodyPr>
          <a:lstStyle/>
          <a:p>
            <a:pPr algn="ctr"/>
            <a:r>
              <a:rPr lang="en-US" sz="1000" b="1" dirty="0" smtClean="0">
                <a:latin typeface="+mj-lt"/>
              </a:rPr>
              <a:t>Auditorium Lighting Sketch (Elevation View)</a:t>
            </a:r>
            <a:endParaRPr lang="en-US" sz="1000" b="1" dirty="0">
              <a:latin typeface="+mj-lt"/>
            </a:endParaRPr>
          </a:p>
        </p:txBody>
      </p:sp>
      <p:sp>
        <p:nvSpPr>
          <p:cNvPr id="11" name="TextBox 10"/>
          <p:cNvSpPr txBox="1"/>
          <p:nvPr/>
        </p:nvSpPr>
        <p:spPr>
          <a:xfrm>
            <a:off x="4495800" y="5067300"/>
            <a:ext cx="4343400" cy="246221"/>
          </a:xfrm>
          <a:prstGeom prst="rect">
            <a:avLst/>
          </a:prstGeom>
          <a:noFill/>
        </p:spPr>
        <p:txBody>
          <a:bodyPr wrap="square" rtlCol="0">
            <a:spAutoFit/>
          </a:bodyPr>
          <a:lstStyle/>
          <a:p>
            <a:pPr algn="ctr"/>
            <a:r>
              <a:rPr lang="en-US" sz="1000" b="1" dirty="0" smtClean="0">
                <a:latin typeface="+mj-lt"/>
              </a:rPr>
              <a:t>Auditorium Lighting Sketch (Plan View)</a:t>
            </a:r>
            <a:endParaRPr lang="en-US" sz="10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333500"/>
            <a:ext cx="9144000" cy="304800"/>
          </a:xfrm>
        </p:spPr>
        <p:txBody>
          <a:bodyPr>
            <a:normAutofit fontScale="25000" lnSpcReduction="20000"/>
          </a:bodyPr>
          <a:lstStyle/>
          <a:p>
            <a:pPr algn="ctr">
              <a:buNone/>
            </a:pPr>
            <a:r>
              <a:rPr lang="en-US" sz="6400" b="1" u="sng" dirty="0" smtClean="0">
                <a:solidFill>
                  <a:schemeClr val="tx2">
                    <a:lumMod val="75000"/>
                  </a:schemeClr>
                </a:solidFill>
              </a:rPr>
              <a:t>AUDITORIUM</a:t>
            </a:r>
          </a:p>
          <a:p>
            <a:pPr algn="ctr">
              <a:buNone/>
            </a:pPr>
            <a:endParaRPr lang="en-US" u="sng"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pic>
        <p:nvPicPr>
          <p:cNvPr id="5" name="Picture 4" descr="Tech 3 004.jpg"/>
          <p:cNvPicPr>
            <a:picLocks noChangeAspect="1"/>
          </p:cNvPicPr>
          <p:nvPr/>
        </p:nvPicPr>
        <p:blipFill>
          <a:blip r:embed="rId2" cstate="print"/>
          <a:srcRect b="10588"/>
          <a:stretch>
            <a:fillRect/>
          </a:stretch>
        </p:blipFill>
        <p:spPr>
          <a:xfrm>
            <a:off x="1828800" y="1790700"/>
            <a:ext cx="5349240" cy="3474636"/>
          </a:xfrm>
          <a:prstGeom prst="rect">
            <a:avLst/>
          </a:prstGeom>
          <a:ln w="38100">
            <a:solidFill>
              <a:schemeClr val="tx2">
                <a:lumMod val="50000"/>
              </a:schemeClr>
            </a:solidFill>
          </a:ln>
        </p:spPr>
      </p:pic>
      <p:sp>
        <p:nvSpPr>
          <p:cNvPr id="6" name="TextBox 5"/>
          <p:cNvSpPr txBox="1"/>
          <p:nvPr/>
        </p:nvSpPr>
        <p:spPr>
          <a:xfrm>
            <a:off x="1828800" y="5295900"/>
            <a:ext cx="5334000" cy="246221"/>
          </a:xfrm>
          <a:prstGeom prst="rect">
            <a:avLst/>
          </a:prstGeom>
          <a:noFill/>
        </p:spPr>
        <p:txBody>
          <a:bodyPr wrap="square" rtlCol="0">
            <a:spAutoFit/>
          </a:bodyPr>
          <a:lstStyle/>
          <a:p>
            <a:pPr algn="ctr"/>
            <a:r>
              <a:rPr lang="en-US" sz="1000" b="1" dirty="0" smtClean="0">
                <a:latin typeface="+mj-lt"/>
              </a:rPr>
              <a:t>Auditorium Reflected Ceiling Plan Lighting Sketch</a:t>
            </a:r>
            <a:endParaRPr lang="en-US" sz="1000" b="1"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pic>
        <p:nvPicPr>
          <p:cNvPr id="5" name="Picture 4" descr="Tech 3 005.jpg"/>
          <p:cNvPicPr>
            <a:picLocks noChangeAspect="1"/>
          </p:cNvPicPr>
          <p:nvPr/>
        </p:nvPicPr>
        <p:blipFill>
          <a:blip r:embed="rId3"/>
          <a:srcRect l="34118"/>
          <a:stretch>
            <a:fillRect/>
          </a:stretch>
        </p:blipFill>
        <p:spPr>
          <a:xfrm rot="16200000">
            <a:off x="1794599" y="681902"/>
            <a:ext cx="2735403" cy="5715000"/>
          </a:xfrm>
          <a:prstGeom prst="rect">
            <a:avLst/>
          </a:prstGeom>
          <a:ln w="38100">
            <a:solidFill>
              <a:schemeClr val="tx2">
                <a:lumMod val="50000"/>
              </a:schemeClr>
            </a:solidFill>
          </a:ln>
        </p:spPr>
      </p:pic>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AUDITORIUM</a:t>
            </a:r>
          </a:p>
        </p:txBody>
      </p:sp>
      <p:sp>
        <p:nvSpPr>
          <p:cNvPr id="8" name="TextBox 7"/>
          <p:cNvSpPr txBox="1"/>
          <p:nvPr/>
        </p:nvSpPr>
        <p:spPr>
          <a:xfrm>
            <a:off x="304800" y="4991100"/>
            <a:ext cx="5715000" cy="246221"/>
          </a:xfrm>
          <a:prstGeom prst="rect">
            <a:avLst/>
          </a:prstGeom>
          <a:noFill/>
        </p:spPr>
        <p:txBody>
          <a:bodyPr wrap="square" rtlCol="0">
            <a:spAutoFit/>
          </a:bodyPr>
          <a:lstStyle/>
          <a:p>
            <a:pPr algn="ctr"/>
            <a:r>
              <a:rPr lang="en-US" sz="1000" b="1" dirty="0" smtClean="0">
                <a:latin typeface="+mj-lt"/>
              </a:rPr>
              <a:t>Auditorium Ceiling Fixture (Section View)</a:t>
            </a:r>
            <a:endParaRPr lang="en-US" sz="1000" b="1" dirty="0">
              <a:latin typeface="+mj-lt"/>
            </a:endParaRPr>
          </a:p>
        </p:txBody>
      </p:sp>
      <p:sp>
        <p:nvSpPr>
          <p:cNvPr id="9" name="Rectangle 8"/>
          <p:cNvSpPr/>
          <p:nvPr/>
        </p:nvSpPr>
        <p:spPr>
          <a:xfrm>
            <a:off x="6248400" y="3009900"/>
            <a:ext cx="2743200" cy="1292662"/>
          </a:xfrm>
          <a:prstGeom prst="rect">
            <a:avLst/>
          </a:prstGeom>
        </p:spPr>
        <p:txBody>
          <a:bodyPr wrap="square">
            <a:spAutoFit/>
          </a:bodyPr>
          <a:lstStyle/>
          <a:p>
            <a:r>
              <a:rPr lang="en-US" sz="1200" b="1" u="sng" dirty="0" smtClean="0">
                <a:solidFill>
                  <a:schemeClr val="bg2">
                    <a:lumMod val="20000"/>
                    <a:lumOff val="80000"/>
                  </a:schemeClr>
                </a:solidFill>
              </a:rPr>
              <a:t>FIXTURE NOTES</a:t>
            </a:r>
            <a:r>
              <a:rPr lang="en-US" sz="1200" b="1" dirty="0" smtClean="0">
                <a:solidFill>
                  <a:schemeClr val="bg2">
                    <a:lumMod val="20000"/>
                    <a:lumOff val="80000"/>
                  </a:schemeClr>
                </a:solidFill>
              </a:rPr>
              <a:t>:</a:t>
            </a:r>
          </a:p>
          <a:p>
            <a:endParaRPr lang="en-US" sz="1100" b="1" dirty="0" smtClean="0">
              <a:solidFill>
                <a:schemeClr val="bg2">
                  <a:lumMod val="20000"/>
                  <a:lumOff val="80000"/>
                </a:schemeClr>
              </a:solidFill>
            </a:endParaRPr>
          </a:p>
          <a:p>
            <a:pPr>
              <a:buClr>
                <a:schemeClr val="tx2">
                  <a:lumMod val="50000"/>
                </a:schemeClr>
              </a:buClr>
              <a:buFont typeface="Arial" pitchFamily="34" charset="0"/>
              <a:buChar char="•"/>
            </a:pPr>
            <a:r>
              <a:rPr lang="en-US" sz="1100" b="1" dirty="0" smtClean="0"/>
              <a:t> Very low ceiling profile</a:t>
            </a:r>
          </a:p>
          <a:p>
            <a:pPr>
              <a:buClr>
                <a:schemeClr val="tx2">
                  <a:lumMod val="50000"/>
                </a:schemeClr>
              </a:buClr>
              <a:buFont typeface="Arial" pitchFamily="34" charset="0"/>
              <a:buChar char="•"/>
            </a:pPr>
            <a:endParaRPr lang="en-US" sz="1100" b="1" dirty="0" smtClean="0"/>
          </a:p>
          <a:p>
            <a:pPr>
              <a:buClr>
                <a:schemeClr val="tx2">
                  <a:lumMod val="50000"/>
                </a:schemeClr>
              </a:buClr>
              <a:buFont typeface="Arial" pitchFamily="34" charset="0"/>
              <a:buChar char="•"/>
            </a:pPr>
            <a:r>
              <a:rPr lang="en-US" sz="1100" b="1" dirty="0" smtClean="0"/>
              <a:t> Far throw of  uniform light</a:t>
            </a:r>
          </a:p>
          <a:p>
            <a:pPr>
              <a:buClr>
                <a:schemeClr val="tx2">
                  <a:lumMod val="50000"/>
                </a:schemeClr>
              </a:buClr>
              <a:buFont typeface="Arial" pitchFamily="34" charset="0"/>
              <a:buChar char="•"/>
            </a:pPr>
            <a:endParaRPr lang="en-US" sz="1100" b="1" dirty="0" smtClean="0"/>
          </a:p>
          <a:p>
            <a:pPr>
              <a:buClr>
                <a:schemeClr val="tx2">
                  <a:lumMod val="50000"/>
                </a:schemeClr>
              </a:buClr>
              <a:buFont typeface="Arial" pitchFamily="34" charset="0"/>
              <a:buChar char="•"/>
            </a:pPr>
            <a:r>
              <a:rPr lang="en-US" sz="1100" b="1" dirty="0" smtClean="0"/>
              <a:t> Completely concealed light source</a:t>
            </a:r>
            <a:endParaRPr lang="en-US" sz="11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50000"/>
                  </a:schemeClr>
                </a:solidFill>
                <a:latin typeface="Georgia" pitchFamily="18" charset="0"/>
              </a:rPr>
              <a:t> </a:t>
            </a:r>
            <a:br>
              <a:rPr lang="en-US" sz="1800" b="1" u="sng" dirty="0" smtClean="0">
                <a:solidFill>
                  <a:schemeClr val="tx2">
                    <a:lumMod val="50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6" name="Rectangle 5"/>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AUDITORIUM</a:t>
            </a:r>
          </a:p>
        </p:txBody>
      </p:sp>
      <p:pic>
        <p:nvPicPr>
          <p:cNvPr id="8" name="Picture 7" descr="Tech 3 026.jpg"/>
          <p:cNvPicPr>
            <a:picLocks noChangeAspect="1"/>
          </p:cNvPicPr>
          <p:nvPr/>
        </p:nvPicPr>
        <p:blipFill>
          <a:blip r:embed="rId2" cstate="print"/>
          <a:stretch>
            <a:fillRect/>
          </a:stretch>
        </p:blipFill>
        <p:spPr>
          <a:xfrm>
            <a:off x="304800" y="2476500"/>
            <a:ext cx="4888992" cy="2039112"/>
          </a:xfrm>
          <a:prstGeom prst="rect">
            <a:avLst/>
          </a:prstGeom>
          <a:ln w="38100">
            <a:solidFill>
              <a:schemeClr val="tx2">
                <a:lumMod val="50000"/>
              </a:schemeClr>
            </a:solidFill>
          </a:ln>
        </p:spPr>
      </p:pic>
      <p:sp>
        <p:nvSpPr>
          <p:cNvPr id="9" name="TextBox 8"/>
          <p:cNvSpPr txBox="1"/>
          <p:nvPr/>
        </p:nvSpPr>
        <p:spPr>
          <a:xfrm>
            <a:off x="304800" y="4610100"/>
            <a:ext cx="4876800" cy="246221"/>
          </a:xfrm>
          <a:prstGeom prst="rect">
            <a:avLst/>
          </a:prstGeom>
          <a:noFill/>
        </p:spPr>
        <p:txBody>
          <a:bodyPr wrap="square" rtlCol="0">
            <a:spAutoFit/>
          </a:bodyPr>
          <a:lstStyle/>
          <a:p>
            <a:pPr algn="ctr"/>
            <a:r>
              <a:rPr lang="en-US" sz="1000" b="1" dirty="0" smtClean="0">
                <a:latin typeface="+mj-lt"/>
              </a:rPr>
              <a:t>Auditorium Lighting Sketch (Elevation)</a:t>
            </a:r>
            <a:endParaRPr lang="en-US" sz="1000" b="1" dirty="0">
              <a:latin typeface="+mj-lt"/>
            </a:endParaRPr>
          </a:p>
        </p:txBody>
      </p:sp>
      <p:pic>
        <p:nvPicPr>
          <p:cNvPr id="10" name="Picture 9" descr="auditorium plan copy.jpg"/>
          <p:cNvPicPr>
            <a:picLocks noChangeAspect="1"/>
          </p:cNvPicPr>
          <p:nvPr/>
        </p:nvPicPr>
        <p:blipFill>
          <a:blip r:embed="rId3" cstate="print"/>
          <a:stretch>
            <a:fillRect/>
          </a:stretch>
        </p:blipFill>
        <p:spPr>
          <a:xfrm>
            <a:off x="6019800" y="2095500"/>
            <a:ext cx="2653422" cy="2965981"/>
          </a:xfrm>
          <a:prstGeom prst="rect">
            <a:avLst/>
          </a:prstGeom>
          <a:ln w="38100">
            <a:solidFill>
              <a:schemeClr val="tx2">
                <a:lumMod val="50000"/>
              </a:schemeClr>
            </a:solidFill>
          </a:ln>
        </p:spPr>
      </p:pic>
      <p:sp>
        <p:nvSpPr>
          <p:cNvPr id="11" name="TextBox 10"/>
          <p:cNvSpPr txBox="1"/>
          <p:nvPr/>
        </p:nvSpPr>
        <p:spPr>
          <a:xfrm>
            <a:off x="5943600" y="5143500"/>
            <a:ext cx="2667000" cy="246221"/>
          </a:xfrm>
          <a:prstGeom prst="rect">
            <a:avLst/>
          </a:prstGeom>
          <a:noFill/>
        </p:spPr>
        <p:txBody>
          <a:bodyPr wrap="square" rtlCol="0">
            <a:spAutoFit/>
          </a:bodyPr>
          <a:lstStyle/>
          <a:p>
            <a:pPr algn="ctr"/>
            <a:r>
              <a:rPr lang="en-US" sz="1000" b="1" dirty="0" smtClean="0">
                <a:latin typeface="+mj-lt"/>
              </a:rPr>
              <a:t>Auditorium Key</a:t>
            </a:r>
            <a:endParaRPr lang="en-US" sz="1000" b="1" dirty="0">
              <a:latin typeface="+mj-lt"/>
            </a:endParaRPr>
          </a:p>
        </p:txBody>
      </p:sp>
      <p:cxnSp>
        <p:nvCxnSpPr>
          <p:cNvPr id="13" name="Straight Connector 12"/>
          <p:cNvCxnSpPr/>
          <p:nvPr/>
        </p:nvCxnSpPr>
        <p:spPr>
          <a:xfrm rot="5400000">
            <a:off x="6248400" y="3009900"/>
            <a:ext cx="1143000" cy="838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00800" y="4000500"/>
            <a:ext cx="152400" cy="76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6400800" y="3086100"/>
            <a:ext cx="1143000" cy="838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7239000" y="2857500"/>
            <a:ext cx="152400" cy="76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LOBBY</a:t>
            </a:r>
          </a:p>
        </p:txBody>
      </p:sp>
      <p:pic>
        <p:nvPicPr>
          <p:cNvPr id="6" name="Picture 5" descr="Tech 3 034.jpg"/>
          <p:cNvPicPr>
            <a:picLocks noChangeAspect="1"/>
          </p:cNvPicPr>
          <p:nvPr/>
        </p:nvPicPr>
        <p:blipFill>
          <a:blip r:embed="rId2" cstate="print"/>
          <a:stretch>
            <a:fillRect/>
          </a:stretch>
        </p:blipFill>
        <p:spPr>
          <a:xfrm>
            <a:off x="533400" y="1562100"/>
            <a:ext cx="2720340" cy="3744468"/>
          </a:xfrm>
          <a:prstGeom prst="rect">
            <a:avLst/>
          </a:prstGeom>
          <a:ln w="38100">
            <a:solidFill>
              <a:schemeClr val="tx2">
                <a:lumMod val="50000"/>
              </a:schemeClr>
            </a:solidFill>
          </a:ln>
        </p:spPr>
      </p:pic>
      <p:sp>
        <p:nvSpPr>
          <p:cNvPr id="5" name="TextBox 4"/>
          <p:cNvSpPr txBox="1"/>
          <p:nvPr/>
        </p:nvSpPr>
        <p:spPr>
          <a:xfrm>
            <a:off x="533400" y="5468778"/>
            <a:ext cx="2743200" cy="246222"/>
          </a:xfrm>
          <a:prstGeom prst="rect">
            <a:avLst/>
          </a:prstGeom>
          <a:noFill/>
        </p:spPr>
        <p:txBody>
          <a:bodyPr wrap="square" rtlCol="0">
            <a:spAutoFit/>
          </a:bodyPr>
          <a:lstStyle/>
          <a:p>
            <a:pPr algn="ctr"/>
            <a:r>
              <a:rPr lang="en-US" sz="1000" b="1" dirty="0" smtClean="0">
                <a:latin typeface="+mj-lt"/>
              </a:rPr>
              <a:t>Lobby Floor Plan</a:t>
            </a:r>
            <a:endParaRPr lang="en-US" sz="1000" b="1" dirty="0">
              <a:latin typeface="+mj-lt"/>
            </a:endParaRPr>
          </a:p>
        </p:txBody>
      </p:sp>
      <p:pic>
        <p:nvPicPr>
          <p:cNvPr id="8" name="Picture 7" descr="Tech 3 035.jpg"/>
          <p:cNvPicPr>
            <a:picLocks noChangeAspect="1"/>
          </p:cNvPicPr>
          <p:nvPr/>
        </p:nvPicPr>
        <p:blipFill>
          <a:blip r:embed="rId3" cstate="print"/>
          <a:stretch>
            <a:fillRect/>
          </a:stretch>
        </p:blipFill>
        <p:spPr>
          <a:xfrm>
            <a:off x="5715000" y="1562100"/>
            <a:ext cx="2720340" cy="3744468"/>
          </a:xfrm>
          <a:prstGeom prst="rect">
            <a:avLst/>
          </a:prstGeom>
          <a:ln w="38100">
            <a:solidFill>
              <a:schemeClr val="tx2">
                <a:lumMod val="50000"/>
              </a:schemeClr>
            </a:solidFill>
          </a:ln>
        </p:spPr>
      </p:pic>
      <p:sp>
        <p:nvSpPr>
          <p:cNvPr id="9" name="TextBox 8"/>
          <p:cNvSpPr txBox="1"/>
          <p:nvPr/>
        </p:nvSpPr>
        <p:spPr>
          <a:xfrm>
            <a:off x="5715000" y="5468778"/>
            <a:ext cx="2743200" cy="246222"/>
          </a:xfrm>
          <a:prstGeom prst="rect">
            <a:avLst/>
          </a:prstGeom>
          <a:noFill/>
        </p:spPr>
        <p:txBody>
          <a:bodyPr wrap="square" rtlCol="0">
            <a:spAutoFit/>
          </a:bodyPr>
          <a:lstStyle/>
          <a:p>
            <a:pPr algn="ctr"/>
            <a:r>
              <a:rPr lang="en-US" sz="1000" b="1" dirty="0" smtClean="0">
                <a:latin typeface="+mj-lt"/>
              </a:rPr>
              <a:t>Lobby Reflected Ceiling Plan</a:t>
            </a:r>
            <a:endParaRPr lang="en-US" sz="1000" b="1"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LOBBY</a:t>
            </a:r>
          </a:p>
        </p:txBody>
      </p:sp>
      <p:sp>
        <p:nvSpPr>
          <p:cNvPr id="5" name="TextBox 4"/>
          <p:cNvSpPr txBox="1"/>
          <p:nvPr/>
        </p:nvSpPr>
        <p:spPr>
          <a:xfrm>
            <a:off x="228600" y="2781300"/>
            <a:ext cx="4267200" cy="2246769"/>
          </a:xfrm>
          <a:prstGeom prst="rect">
            <a:avLst/>
          </a:prstGeom>
          <a:noFill/>
          <a:ln w="12700">
            <a:solidFill>
              <a:schemeClr val="tx2">
                <a:lumMod val="50000"/>
              </a:schemeClr>
            </a:solidFill>
          </a:ln>
        </p:spPr>
        <p:txBody>
          <a:bodyPr wrap="square" rtlCol="0">
            <a:spAutoFit/>
          </a:bodyPr>
          <a:lstStyle/>
          <a:p>
            <a:r>
              <a:rPr lang="en-US" sz="1000" b="1" u="sng" dirty="0" smtClean="0"/>
              <a:t>DESIGN ISSUES</a:t>
            </a:r>
          </a:p>
          <a:p>
            <a:endParaRPr lang="en-US" sz="1000" dirty="0" smtClean="0"/>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Reception desk should be visible and easy to find for visitors</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Grand staircase is a prominent feature of the lobby that occupies much of the empty vertical space</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Two full walls of glass up to second floor ceiling. Glass cannot be illuminated.</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The lobby is two stories high with much empty vertical space</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There is a large fresco on the wall adjacent to the elevator lobby</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p:txBody>
      </p:sp>
      <p:sp>
        <p:nvSpPr>
          <p:cNvPr id="8" name="TextBox 7"/>
          <p:cNvSpPr txBox="1"/>
          <p:nvPr/>
        </p:nvSpPr>
        <p:spPr>
          <a:xfrm>
            <a:off x="4495800" y="2781300"/>
            <a:ext cx="4419600" cy="2246769"/>
          </a:xfrm>
          <a:prstGeom prst="rect">
            <a:avLst/>
          </a:prstGeom>
          <a:noFill/>
          <a:ln w="12700">
            <a:solidFill>
              <a:schemeClr val="tx2">
                <a:lumMod val="50000"/>
              </a:schemeClr>
            </a:solidFill>
          </a:ln>
        </p:spPr>
        <p:txBody>
          <a:bodyPr wrap="square" rtlCol="0">
            <a:spAutoFit/>
          </a:bodyPr>
          <a:lstStyle/>
          <a:p>
            <a:r>
              <a:rPr lang="en-US" sz="1000" b="1" u="sng" dirty="0" smtClean="0"/>
              <a:t>DESIGN CRITERIA &amp; SOLUTIONS</a:t>
            </a:r>
          </a:p>
          <a:p>
            <a:endParaRPr lang="en-US" sz="1000" dirty="0" smtClean="0"/>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Reception desk and corporate logo should be highlighted. Visitors eyes should be drawn to the reception desk.</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Staircase as a point of interest. Proper illumination on step surfaces.</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Wash interior walls with light</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Incorporate decorative pendants that provide ambient light as well as ceiling illumination</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Illuminate and accent the fresco as a point of interest</a:t>
            </a:r>
          </a:p>
          <a:p>
            <a:pPr>
              <a:buClr>
                <a:schemeClr val="bg2">
                  <a:lumMod val="40000"/>
                  <a:lumOff val="60000"/>
                </a:schemeClr>
              </a:buClr>
              <a:buFont typeface="Arial" pitchFamily="34" charset="0"/>
              <a:buChar char="•"/>
            </a:pPr>
            <a:endParaRPr lang="en-US" sz="1000" dirty="0">
              <a:solidFill>
                <a:schemeClr val="bg2">
                  <a:lumMod val="20000"/>
                  <a:lumOff val="80000"/>
                </a:schemeClr>
              </a:solidFill>
              <a:latin typeface="+mj-lt"/>
            </a:endParaRPr>
          </a:p>
        </p:txBody>
      </p:sp>
      <p:sp>
        <p:nvSpPr>
          <p:cNvPr id="9" name="TextBox 8"/>
          <p:cNvSpPr txBox="1"/>
          <p:nvPr/>
        </p:nvSpPr>
        <p:spPr>
          <a:xfrm>
            <a:off x="152400" y="1714501"/>
            <a:ext cx="8991600" cy="1138773"/>
          </a:xfrm>
          <a:prstGeom prst="rect">
            <a:avLst/>
          </a:prstGeom>
          <a:noFill/>
        </p:spPr>
        <p:txBody>
          <a:bodyPr wrap="square" rtlCol="0">
            <a:spAutoFit/>
          </a:bodyPr>
          <a:lstStyle/>
          <a:p>
            <a:pPr>
              <a:buClr>
                <a:schemeClr val="tx2">
                  <a:lumMod val="75000"/>
                </a:schemeClr>
              </a:buClr>
              <a:buFont typeface="Arial" pitchFamily="34" charset="0"/>
              <a:buChar char="•"/>
            </a:pPr>
            <a:r>
              <a:rPr lang="en-US" sz="1000" b="1" dirty="0" smtClean="0">
                <a:latin typeface="+mj-lt"/>
              </a:rPr>
              <a:t>Target </a:t>
            </a:r>
            <a:r>
              <a:rPr lang="en-US" sz="1000" b="1" dirty="0" err="1" smtClean="0">
                <a:latin typeface="+mj-lt"/>
              </a:rPr>
              <a:t>Illuminance</a:t>
            </a:r>
            <a:r>
              <a:rPr lang="en-US" sz="1000" b="1" dirty="0" smtClean="0">
                <a:latin typeface="+mj-lt"/>
              </a:rPr>
              <a:t>: </a:t>
            </a:r>
            <a:r>
              <a:rPr lang="en-US" sz="1000" dirty="0" smtClean="0">
                <a:latin typeface="+mj-lt"/>
              </a:rPr>
              <a:t>15-25 </a:t>
            </a:r>
            <a:r>
              <a:rPr lang="en-US" sz="1000" dirty="0" err="1" smtClean="0">
                <a:latin typeface="+mj-lt"/>
              </a:rPr>
              <a:t>fc</a:t>
            </a:r>
            <a:r>
              <a:rPr lang="en-US" sz="1000" dirty="0" smtClean="0">
                <a:latin typeface="+mj-lt"/>
              </a:rPr>
              <a:t> (Horizontal), 3 </a:t>
            </a:r>
            <a:r>
              <a:rPr lang="en-US" sz="1000" dirty="0" err="1" smtClean="0">
                <a:latin typeface="+mj-lt"/>
              </a:rPr>
              <a:t>fc</a:t>
            </a:r>
            <a:r>
              <a:rPr lang="en-US" sz="1000" dirty="0" smtClean="0">
                <a:latin typeface="+mj-lt"/>
              </a:rPr>
              <a:t> (Vertical)</a:t>
            </a:r>
          </a:p>
          <a:p>
            <a:pPr>
              <a:buClr>
                <a:schemeClr val="tx2">
                  <a:lumMod val="75000"/>
                </a:schemeClr>
              </a:buClr>
              <a:buFont typeface="Arial" pitchFamily="34" charset="0"/>
              <a:buChar char="•"/>
            </a:pPr>
            <a:r>
              <a:rPr lang="en-US" sz="1000" b="1" dirty="0" smtClean="0">
                <a:latin typeface="+mj-lt"/>
              </a:rPr>
              <a:t>First Impression of Barclays</a:t>
            </a:r>
          </a:p>
          <a:p>
            <a:pPr>
              <a:buClr>
                <a:schemeClr val="tx2">
                  <a:lumMod val="75000"/>
                </a:schemeClr>
              </a:buClr>
              <a:buFont typeface="Arial" pitchFamily="34" charset="0"/>
              <a:buChar char="•"/>
            </a:pPr>
            <a:r>
              <a:rPr lang="en-US" sz="1000" b="1" dirty="0" smtClean="0">
                <a:latin typeface="+mj-lt"/>
              </a:rPr>
              <a:t>Minimize </a:t>
            </a:r>
            <a:r>
              <a:rPr lang="en-US" sz="1000" b="1" dirty="0" err="1" smtClean="0">
                <a:latin typeface="+mj-lt"/>
              </a:rPr>
              <a:t>Relamping</a:t>
            </a:r>
            <a:endParaRPr lang="en-US" sz="1000" b="1" dirty="0" smtClean="0">
              <a:latin typeface="+mj-lt"/>
            </a:endParaRPr>
          </a:p>
          <a:p>
            <a:pPr>
              <a:buClr>
                <a:schemeClr val="tx2">
                  <a:lumMod val="75000"/>
                </a:schemeClr>
              </a:buClr>
              <a:buFont typeface="Arial" pitchFamily="34" charset="0"/>
              <a:buChar char="•"/>
            </a:pPr>
            <a:r>
              <a:rPr lang="en-US" sz="1000" b="1" dirty="0" smtClean="0">
                <a:latin typeface="+mj-lt"/>
              </a:rPr>
              <a:t>Points of Interest</a:t>
            </a:r>
          </a:p>
          <a:p>
            <a:pPr>
              <a:buClr>
                <a:schemeClr val="tx2">
                  <a:lumMod val="75000"/>
                </a:schemeClr>
              </a:buClr>
              <a:buFont typeface="Arial" pitchFamily="34" charset="0"/>
              <a:buChar char="•"/>
            </a:pPr>
            <a:r>
              <a:rPr lang="en-US" sz="1000" b="1" dirty="0" smtClean="0">
                <a:latin typeface="+mj-lt"/>
              </a:rPr>
              <a:t>Public Space</a:t>
            </a:r>
          </a:p>
          <a:p>
            <a:pPr>
              <a:buClr>
                <a:schemeClr val="tx2">
                  <a:lumMod val="75000"/>
                </a:schemeClr>
              </a:buClr>
              <a:buNone/>
            </a:pPr>
            <a:endParaRPr lang="en-US"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pic>
        <p:nvPicPr>
          <p:cNvPr id="6" name="Picture 5" descr="Tech 3 024.jpg"/>
          <p:cNvPicPr>
            <a:picLocks noChangeAspect="1"/>
          </p:cNvPicPr>
          <p:nvPr/>
        </p:nvPicPr>
        <p:blipFill>
          <a:blip r:embed="rId2"/>
          <a:stretch>
            <a:fillRect/>
          </a:stretch>
        </p:blipFill>
        <p:spPr>
          <a:xfrm rot="16200000">
            <a:off x="963168" y="1132332"/>
            <a:ext cx="3497580" cy="4814316"/>
          </a:xfrm>
          <a:prstGeom prst="rect">
            <a:avLst/>
          </a:prstGeom>
          <a:ln w="38100">
            <a:solidFill>
              <a:schemeClr val="tx2">
                <a:lumMod val="50000"/>
              </a:schemeClr>
            </a:solidFill>
          </a:ln>
        </p:spPr>
      </p:pic>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LOBBY</a:t>
            </a:r>
          </a:p>
        </p:txBody>
      </p:sp>
      <p:sp>
        <p:nvSpPr>
          <p:cNvPr id="5" name="TextBox 4"/>
          <p:cNvSpPr txBox="1"/>
          <p:nvPr/>
        </p:nvSpPr>
        <p:spPr>
          <a:xfrm>
            <a:off x="304800" y="5468779"/>
            <a:ext cx="4800600" cy="246221"/>
          </a:xfrm>
          <a:prstGeom prst="rect">
            <a:avLst/>
          </a:prstGeom>
          <a:noFill/>
        </p:spPr>
        <p:txBody>
          <a:bodyPr wrap="square" rtlCol="0">
            <a:spAutoFit/>
          </a:bodyPr>
          <a:lstStyle/>
          <a:p>
            <a:pPr algn="ctr"/>
            <a:r>
              <a:rPr lang="en-US" sz="1000" b="1" dirty="0" smtClean="0">
                <a:latin typeface="+mj-lt"/>
              </a:rPr>
              <a:t>Lobby Lighting Sketch (Plan View)</a:t>
            </a:r>
            <a:endParaRPr lang="en-US" sz="1000" b="1" dirty="0">
              <a:latin typeface="+mj-lt"/>
            </a:endParaRPr>
          </a:p>
        </p:txBody>
      </p:sp>
      <p:pic>
        <p:nvPicPr>
          <p:cNvPr id="8" name="Picture 7" descr="Tech 3 034.jpg"/>
          <p:cNvPicPr>
            <a:picLocks noChangeAspect="1"/>
          </p:cNvPicPr>
          <p:nvPr/>
        </p:nvPicPr>
        <p:blipFill>
          <a:blip r:embed="rId3" cstate="print"/>
          <a:stretch>
            <a:fillRect/>
          </a:stretch>
        </p:blipFill>
        <p:spPr>
          <a:xfrm>
            <a:off x="6019800" y="1638300"/>
            <a:ext cx="2720340" cy="3744468"/>
          </a:xfrm>
          <a:prstGeom prst="rect">
            <a:avLst/>
          </a:prstGeom>
          <a:ln w="38100">
            <a:solidFill>
              <a:schemeClr val="tx2">
                <a:lumMod val="50000"/>
              </a:schemeClr>
            </a:solidFill>
          </a:ln>
        </p:spPr>
      </p:pic>
      <p:cxnSp>
        <p:nvCxnSpPr>
          <p:cNvPr id="10" name="Straight Connector 9"/>
          <p:cNvCxnSpPr/>
          <p:nvPr/>
        </p:nvCxnSpPr>
        <p:spPr>
          <a:xfrm rot="5400000">
            <a:off x="5905500" y="2743200"/>
            <a:ext cx="2057400"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096000" y="3771900"/>
            <a:ext cx="838200"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067300" y="2743200"/>
            <a:ext cx="2057400"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1714500"/>
            <a:ext cx="838200"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9800" y="5448301"/>
            <a:ext cx="2743200" cy="246221"/>
          </a:xfrm>
          <a:prstGeom prst="rect">
            <a:avLst/>
          </a:prstGeom>
          <a:noFill/>
        </p:spPr>
        <p:txBody>
          <a:bodyPr wrap="square" rtlCol="0">
            <a:spAutoFit/>
          </a:bodyPr>
          <a:lstStyle/>
          <a:p>
            <a:pPr algn="ctr"/>
            <a:r>
              <a:rPr lang="en-US" sz="1000" b="1" dirty="0" smtClean="0">
                <a:latin typeface="+mj-lt"/>
              </a:rPr>
              <a:t>Lobby Key</a:t>
            </a:r>
            <a:endParaRPr lang="en-US" sz="1000"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2971800" y="1409700"/>
            <a:ext cx="6172200" cy="1295400"/>
          </a:xfrm>
        </p:spPr>
        <p:txBody>
          <a:bodyPr>
            <a:normAutofit fontScale="62500" lnSpcReduction="20000"/>
          </a:bodyPr>
          <a:lstStyle/>
          <a:p>
            <a:pPr algn="ctr">
              <a:buNone/>
            </a:pPr>
            <a:r>
              <a:rPr lang="en-US" sz="2500" b="1" u="sng" dirty="0" smtClean="0">
                <a:solidFill>
                  <a:schemeClr val="tx2">
                    <a:lumMod val="75000"/>
                  </a:schemeClr>
                </a:solidFill>
              </a:rPr>
              <a:t>BUILDING OVERVIEW</a:t>
            </a:r>
          </a:p>
          <a:p>
            <a:pPr algn="ctr">
              <a:buNone/>
            </a:pPr>
            <a:endParaRPr lang="en-US" sz="2000" u="sng" dirty="0" smtClean="0"/>
          </a:p>
          <a:p>
            <a:pPr>
              <a:buNone/>
            </a:pPr>
            <a:r>
              <a:rPr lang="en-US" sz="1800" dirty="0" smtClean="0">
                <a:latin typeface="+mj-lt"/>
              </a:rPr>
              <a:t>	</a:t>
            </a:r>
            <a:r>
              <a:rPr lang="en-US" sz="1900" dirty="0" smtClean="0">
                <a:latin typeface="+mj-lt"/>
              </a:rPr>
              <a:t>One Christina Crescent is a six story office building located in Wilmington, Delaware  and is home to Barclays Bank Delaware, the U.S. credit card operations of Barclays PLC. The building was constructed by </a:t>
            </a:r>
            <a:r>
              <a:rPr lang="en-US" sz="1900" dirty="0" err="1" smtClean="0">
                <a:latin typeface="+mj-lt"/>
              </a:rPr>
              <a:t>Pettinaro</a:t>
            </a:r>
            <a:r>
              <a:rPr lang="en-US" sz="1900" dirty="0" smtClean="0">
                <a:latin typeface="+mj-lt"/>
              </a:rPr>
              <a:t> Construction Company, Inc. of Newport, DE and is owned by Christina Crescent LLC.</a:t>
            </a:r>
            <a:endParaRPr lang="en-US" sz="1900" dirty="0" smtClean="0"/>
          </a:p>
        </p:txBody>
      </p:sp>
      <p:pic>
        <p:nvPicPr>
          <p:cNvPr id="5" name="Picture 4" descr="_U3E5634.JPG"/>
          <p:cNvPicPr>
            <a:picLocks noChangeAspect="1"/>
          </p:cNvPicPr>
          <p:nvPr/>
        </p:nvPicPr>
        <p:blipFill>
          <a:blip r:embed="rId2" cstate="print"/>
          <a:stretch>
            <a:fillRect/>
          </a:stretch>
        </p:blipFill>
        <p:spPr>
          <a:xfrm>
            <a:off x="381000" y="1562100"/>
            <a:ext cx="2514600" cy="3807104"/>
          </a:xfrm>
          <a:prstGeom prst="rect">
            <a:avLst/>
          </a:prstGeom>
          <a:ln w="38100" cap="flat" cmpd="sng">
            <a:solidFill>
              <a:schemeClr val="tx2">
                <a:lumMod val="50000"/>
              </a:schemeClr>
            </a:solidFill>
          </a:ln>
          <a:effectLst/>
        </p:spPr>
      </p:pic>
      <p:sp>
        <p:nvSpPr>
          <p:cNvPr id="6" name="TextBox 5"/>
          <p:cNvSpPr txBox="1"/>
          <p:nvPr/>
        </p:nvSpPr>
        <p:spPr>
          <a:xfrm>
            <a:off x="4114800" y="2781300"/>
            <a:ext cx="3886200" cy="2708434"/>
          </a:xfrm>
          <a:prstGeom prst="rect">
            <a:avLst/>
          </a:prstGeom>
          <a:noFill/>
          <a:ln w="12700" cmpd="sng">
            <a:solidFill>
              <a:schemeClr val="tx2">
                <a:lumMod val="50000"/>
              </a:schemeClr>
            </a:solidFill>
          </a:ln>
        </p:spPr>
        <p:txBody>
          <a:bodyPr wrap="square" rtlCol="0">
            <a:spAutoFit/>
          </a:bodyPr>
          <a:lstStyle/>
          <a:p>
            <a:pPr>
              <a:buNone/>
            </a:pPr>
            <a:r>
              <a:rPr lang="en-US" sz="1000" b="1" dirty="0" smtClean="0">
                <a:solidFill>
                  <a:schemeClr val="tx2">
                    <a:lumMod val="75000"/>
                  </a:schemeClr>
                </a:solidFill>
              </a:rPr>
              <a:t>Building Name: </a:t>
            </a:r>
            <a:r>
              <a:rPr lang="en-US" sz="1000" dirty="0" smtClean="0">
                <a:solidFill>
                  <a:schemeClr val="bg2">
                    <a:lumMod val="20000"/>
                    <a:lumOff val="80000"/>
                  </a:schemeClr>
                </a:solidFill>
                <a:latin typeface="+mj-lt"/>
              </a:rPr>
              <a:t>One Christina Crescent</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Building Location: </a:t>
            </a:r>
            <a:r>
              <a:rPr lang="en-US" sz="1000" dirty="0" smtClean="0">
                <a:solidFill>
                  <a:schemeClr val="bg2">
                    <a:lumMod val="20000"/>
                    <a:lumOff val="80000"/>
                  </a:schemeClr>
                </a:solidFill>
                <a:latin typeface="+mj-lt"/>
              </a:rPr>
              <a:t>125 S. West Street, Wilmington, Delaware</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Building Occupant: </a:t>
            </a:r>
            <a:r>
              <a:rPr lang="en-US" sz="1000" dirty="0" smtClean="0">
                <a:solidFill>
                  <a:schemeClr val="bg2">
                    <a:lumMod val="20000"/>
                    <a:lumOff val="80000"/>
                  </a:schemeClr>
                </a:solidFill>
                <a:latin typeface="+mj-lt"/>
              </a:rPr>
              <a:t>Barclays Bank Delaware</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Occupancy Type: </a:t>
            </a:r>
            <a:r>
              <a:rPr lang="en-US" sz="1000" dirty="0" smtClean="0">
                <a:solidFill>
                  <a:schemeClr val="bg2">
                    <a:lumMod val="20000"/>
                    <a:lumOff val="80000"/>
                  </a:schemeClr>
                </a:solidFill>
                <a:latin typeface="+mj-lt"/>
              </a:rPr>
              <a:t>Corporate Offices/Retail</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Size:</a:t>
            </a:r>
            <a:r>
              <a:rPr lang="en-US" sz="1000" dirty="0" smtClean="0">
                <a:solidFill>
                  <a:schemeClr val="tx2">
                    <a:lumMod val="75000"/>
                  </a:schemeClr>
                </a:solidFill>
              </a:rPr>
              <a:t> </a:t>
            </a:r>
            <a:r>
              <a:rPr lang="en-US" sz="1000" dirty="0" smtClean="0">
                <a:solidFill>
                  <a:schemeClr val="bg2">
                    <a:lumMod val="20000"/>
                    <a:lumOff val="80000"/>
                  </a:schemeClr>
                </a:solidFill>
                <a:latin typeface="+mj-lt"/>
              </a:rPr>
              <a:t>279,376 SF</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Height:</a:t>
            </a:r>
            <a:r>
              <a:rPr lang="en-US" sz="1000" dirty="0" smtClean="0">
                <a:solidFill>
                  <a:schemeClr val="tx2">
                    <a:lumMod val="75000"/>
                  </a:schemeClr>
                </a:solidFill>
              </a:rPr>
              <a:t> </a:t>
            </a:r>
            <a:r>
              <a:rPr lang="en-US" sz="1000" dirty="0" smtClean="0">
                <a:solidFill>
                  <a:schemeClr val="bg2">
                    <a:lumMod val="20000"/>
                    <a:lumOff val="80000"/>
                  </a:schemeClr>
                </a:solidFill>
                <a:latin typeface="+mj-lt"/>
              </a:rPr>
              <a:t>6 stories, 88'-0" above grade</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Dates of Construction: </a:t>
            </a:r>
            <a:r>
              <a:rPr lang="en-US" sz="1000" dirty="0" smtClean="0">
                <a:solidFill>
                  <a:schemeClr val="bg2">
                    <a:lumMod val="20000"/>
                    <a:lumOff val="80000"/>
                  </a:schemeClr>
                </a:solidFill>
                <a:latin typeface="+mj-lt"/>
              </a:rPr>
              <a:t>Winter 2006 to Summer 2007</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Cost: </a:t>
            </a:r>
            <a:r>
              <a:rPr lang="en-US" sz="1000" dirty="0" smtClean="0">
                <a:solidFill>
                  <a:schemeClr val="bg2">
                    <a:lumMod val="20000"/>
                    <a:lumOff val="80000"/>
                  </a:schemeClr>
                </a:solidFill>
                <a:latin typeface="+mj-lt"/>
              </a:rPr>
              <a:t>$40 million</a:t>
            </a:r>
          </a:p>
          <a:p>
            <a:pPr>
              <a:buNone/>
            </a:pPr>
            <a:r>
              <a:rPr lang="en-US" sz="1000" dirty="0" smtClean="0">
                <a:solidFill>
                  <a:schemeClr val="tx2">
                    <a:lumMod val="75000"/>
                  </a:schemeClr>
                </a:solidFill>
              </a:rPr>
              <a:t/>
            </a:r>
            <a:br>
              <a:rPr lang="en-US" sz="1000" dirty="0" smtClean="0">
                <a:solidFill>
                  <a:schemeClr val="tx2">
                    <a:lumMod val="75000"/>
                  </a:schemeClr>
                </a:solidFill>
              </a:rPr>
            </a:br>
            <a:r>
              <a:rPr lang="en-US" sz="1000" b="1" dirty="0" smtClean="0">
                <a:solidFill>
                  <a:schemeClr val="tx2">
                    <a:lumMod val="75000"/>
                  </a:schemeClr>
                </a:solidFill>
              </a:rPr>
              <a:t>Project Delivery Method: </a:t>
            </a:r>
            <a:r>
              <a:rPr lang="en-US" sz="1000" dirty="0" smtClean="0">
                <a:solidFill>
                  <a:schemeClr val="bg2">
                    <a:lumMod val="20000"/>
                    <a:lumOff val="80000"/>
                  </a:schemeClr>
                </a:solidFill>
                <a:latin typeface="+mj-lt"/>
              </a:rPr>
              <a:t>Design-Build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pic>
        <p:nvPicPr>
          <p:cNvPr id="6" name="Picture 5" descr="Tech 3 008.jpg"/>
          <p:cNvPicPr>
            <a:picLocks noChangeAspect="1"/>
          </p:cNvPicPr>
          <p:nvPr/>
        </p:nvPicPr>
        <p:blipFill>
          <a:blip r:embed="rId2" cstate="print"/>
          <a:stretch>
            <a:fillRect/>
          </a:stretch>
        </p:blipFill>
        <p:spPr>
          <a:xfrm>
            <a:off x="304800" y="1866900"/>
            <a:ext cx="4814316" cy="3497580"/>
          </a:xfrm>
          <a:prstGeom prst="rect">
            <a:avLst/>
          </a:prstGeom>
          <a:ln w="38100">
            <a:solidFill>
              <a:schemeClr val="tx2">
                <a:lumMod val="50000"/>
              </a:schemeClr>
            </a:solidFill>
          </a:ln>
        </p:spPr>
      </p:pic>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LOBBY</a:t>
            </a:r>
          </a:p>
        </p:txBody>
      </p:sp>
      <p:sp>
        <p:nvSpPr>
          <p:cNvPr id="5" name="TextBox 4"/>
          <p:cNvSpPr txBox="1"/>
          <p:nvPr/>
        </p:nvSpPr>
        <p:spPr>
          <a:xfrm>
            <a:off x="304800" y="5468779"/>
            <a:ext cx="4800600" cy="246221"/>
          </a:xfrm>
          <a:prstGeom prst="rect">
            <a:avLst/>
          </a:prstGeom>
          <a:noFill/>
        </p:spPr>
        <p:txBody>
          <a:bodyPr wrap="square" rtlCol="0">
            <a:spAutoFit/>
          </a:bodyPr>
          <a:lstStyle/>
          <a:p>
            <a:pPr algn="ctr"/>
            <a:r>
              <a:rPr lang="en-US" sz="1000" b="1" dirty="0" smtClean="0">
                <a:latin typeface="+mj-lt"/>
              </a:rPr>
              <a:t>Lobby Perspective (view from outside)</a:t>
            </a:r>
            <a:endParaRPr lang="en-US" sz="1000" b="1" dirty="0">
              <a:latin typeface="+mj-lt"/>
            </a:endParaRPr>
          </a:p>
        </p:txBody>
      </p:sp>
      <p:pic>
        <p:nvPicPr>
          <p:cNvPr id="8" name="Picture 7" descr="Tech 3 007.jpg"/>
          <p:cNvPicPr>
            <a:picLocks noChangeAspect="1"/>
          </p:cNvPicPr>
          <p:nvPr/>
        </p:nvPicPr>
        <p:blipFill>
          <a:blip r:embed="rId3" cstate="print"/>
          <a:stretch>
            <a:fillRect/>
          </a:stretch>
        </p:blipFill>
        <p:spPr>
          <a:xfrm rot="10800000">
            <a:off x="5943600" y="1485900"/>
            <a:ext cx="2807416" cy="3861678"/>
          </a:xfrm>
          <a:prstGeom prst="rect">
            <a:avLst/>
          </a:prstGeom>
          <a:ln w="38100">
            <a:solidFill>
              <a:schemeClr val="tx2">
                <a:lumMod val="50000"/>
              </a:schemeClr>
            </a:solidFill>
          </a:ln>
        </p:spPr>
      </p:pic>
      <p:sp>
        <p:nvSpPr>
          <p:cNvPr id="9" name="TextBox 8"/>
          <p:cNvSpPr txBox="1"/>
          <p:nvPr/>
        </p:nvSpPr>
        <p:spPr>
          <a:xfrm>
            <a:off x="5943600" y="5448301"/>
            <a:ext cx="2819400" cy="246221"/>
          </a:xfrm>
          <a:prstGeom prst="rect">
            <a:avLst/>
          </a:prstGeom>
          <a:noFill/>
        </p:spPr>
        <p:txBody>
          <a:bodyPr wrap="square" rtlCol="0">
            <a:spAutoFit/>
          </a:bodyPr>
          <a:lstStyle/>
          <a:p>
            <a:pPr algn="ctr"/>
            <a:r>
              <a:rPr lang="en-US" sz="1000" b="1" dirty="0" smtClean="0">
                <a:latin typeface="+mj-lt"/>
              </a:rPr>
              <a:t>Lobby Pendant Fixtures </a:t>
            </a:r>
            <a:endParaRPr lang="en-US" sz="1000" b="1"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LOBBY</a:t>
            </a:r>
          </a:p>
        </p:txBody>
      </p:sp>
      <p:sp>
        <p:nvSpPr>
          <p:cNvPr id="5" name="TextBox 4"/>
          <p:cNvSpPr txBox="1"/>
          <p:nvPr/>
        </p:nvSpPr>
        <p:spPr>
          <a:xfrm>
            <a:off x="685800" y="5372101"/>
            <a:ext cx="2819400" cy="246221"/>
          </a:xfrm>
          <a:prstGeom prst="rect">
            <a:avLst/>
          </a:prstGeom>
          <a:noFill/>
        </p:spPr>
        <p:txBody>
          <a:bodyPr wrap="square" rtlCol="0">
            <a:spAutoFit/>
          </a:bodyPr>
          <a:lstStyle/>
          <a:p>
            <a:pPr algn="ctr"/>
            <a:r>
              <a:rPr lang="en-US" sz="1000" b="1" dirty="0" smtClean="0">
                <a:latin typeface="+mj-lt"/>
              </a:rPr>
              <a:t>Lobby Accent Lighting Sketch (Plan View)</a:t>
            </a:r>
            <a:endParaRPr lang="en-US" sz="1000" b="1" dirty="0">
              <a:latin typeface="+mj-lt"/>
            </a:endParaRPr>
          </a:p>
        </p:txBody>
      </p:sp>
      <p:pic>
        <p:nvPicPr>
          <p:cNvPr id="10" name="Picture 9" descr="Picture3.jpg"/>
          <p:cNvPicPr>
            <a:picLocks noChangeAspect="1"/>
          </p:cNvPicPr>
          <p:nvPr/>
        </p:nvPicPr>
        <p:blipFill>
          <a:blip r:embed="rId2"/>
          <a:stretch>
            <a:fillRect/>
          </a:stretch>
        </p:blipFill>
        <p:spPr>
          <a:xfrm>
            <a:off x="685800" y="1562100"/>
            <a:ext cx="2804160" cy="383438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DINING AREA</a:t>
            </a:r>
          </a:p>
        </p:txBody>
      </p:sp>
      <p:pic>
        <p:nvPicPr>
          <p:cNvPr id="8" name="Picture 7" descr="Tech 3 012.jpg"/>
          <p:cNvPicPr>
            <a:picLocks noChangeAspect="1"/>
          </p:cNvPicPr>
          <p:nvPr/>
        </p:nvPicPr>
        <p:blipFill>
          <a:blip r:embed="rId2" cstate="print"/>
          <a:stretch>
            <a:fillRect/>
          </a:stretch>
        </p:blipFill>
        <p:spPr>
          <a:xfrm>
            <a:off x="533400" y="1638300"/>
            <a:ext cx="2720340" cy="3744468"/>
          </a:xfrm>
          <a:prstGeom prst="rect">
            <a:avLst/>
          </a:prstGeom>
          <a:ln w="38100">
            <a:solidFill>
              <a:schemeClr val="tx2">
                <a:lumMod val="50000"/>
              </a:schemeClr>
            </a:solidFill>
          </a:ln>
        </p:spPr>
      </p:pic>
      <p:sp>
        <p:nvSpPr>
          <p:cNvPr id="9" name="TextBox 8"/>
          <p:cNvSpPr txBox="1"/>
          <p:nvPr/>
        </p:nvSpPr>
        <p:spPr>
          <a:xfrm>
            <a:off x="533400" y="5468779"/>
            <a:ext cx="2743200" cy="246221"/>
          </a:xfrm>
          <a:prstGeom prst="rect">
            <a:avLst/>
          </a:prstGeom>
          <a:noFill/>
        </p:spPr>
        <p:txBody>
          <a:bodyPr wrap="square" rtlCol="0">
            <a:spAutoFit/>
          </a:bodyPr>
          <a:lstStyle/>
          <a:p>
            <a:pPr algn="ctr"/>
            <a:r>
              <a:rPr lang="en-US" sz="1000" b="1" dirty="0" smtClean="0">
                <a:latin typeface="+mj-lt"/>
              </a:rPr>
              <a:t>Dining Area Floor Plan</a:t>
            </a:r>
            <a:endParaRPr lang="en-US" sz="1000" b="1" dirty="0">
              <a:latin typeface="+mj-lt"/>
            </a:endParaRPr>
          </a:p>
        </p:txBody>
      </p:sp>
      <p:pic>
        <p:nvPicPr>
          <p:cNvPr id="6" name="Picture 5" descr="Tech 3 045.jpg"/>
          <p:cNvPicPr>
            <a:picLocks noChangeAspect="1"/>
          </p:cNvPicPr>
          <p:nvPr/>
        </p:nvPicPr>
        <p:blipFill>
          <a:blip r:embed="rId3" cstate="print"/>
          <a:stretch>
            <a:fillRect/>
          </a:stretch>
        </p:blipFill>
        <p:spPr>
          <a:xfrm>
            <a:off x="5791200" y="1638300"/>
            <a:ext cx="2720340" cy="3744468"/>
          </a:xfrm>
          <a:prstGeom prst="rect">
            <a:avLst/>
          </a:prstGeom>
          <a:ln w="38100">
            <a:solidFill>
              <a:schemeClr val="tx2">
                <a:lumMod val="50000"/>
              </a:schemeClr>
            </a:solidFill>
          </a:ln>
        </p:spPr>
      </p:pic>
      <p:sp>
        <p:nvSpPr>
          <p:cNvPr id="10" name="TextBox 9"/>
          <p:cNvSpPr txBox="1"/>
          <p:nvPr/>
        </p:nvSpPr>
        <p:spPr>
          <a:xfrm>
            <a:off x="5791200" y="5468779"/>
            <a:ext cx="2743200" cy="246221"/>
          </a:xfrm>
          <a:prstGeom prst="rect">
            <a:avLst/>
          </a:prstGeom>
          <a:noFill/>
        </p:spPr>
        <p:txBody>
          <a:bodyPr wrap="square" rtlCol="0">
            <a:spAutoFit/>
          </a:bodyPr>
          <a:lstStyle/>
          <a:p>
            <a:pPr algn="ctr"/>
            <a:r>
              <a:rPr lang="en-US" sz="1000" b="1" dirty="0" smtClean="0">
                <a:latin typeface="+mj-lt"/>
              </a:rPr>
              <a:t>Dining Area Reflected Ceiling Plan</a:t>
            </a:r>
            <a:endParaRPr lang="en-US" sz="1000" b="1"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DINING AREA</a:t>
            </a:r>
          </a:p>
        </p:txBody>
      </p:sp>
      <p:sp>
        <p:nvSpPr>
          <p:cNvPr id="6" name="TextBox 5"/>
          <p:cNvSpPr txBox="1"/>
          <p:nvPr/>
        </p:nvSpPr>
        <p:spPr>
          <a:xfrm>
            <a:off x="228600" y="2781300"/>
            <a:ext cx="4267200" cy="2400657"/>
          </a:xfrm>
          <a:prstGeom prst="rect">
            <a:avLst/>
          </a:prstGeom>
          <a:noFill/>
          <a:ln w="12700">
            <a:solidFill>
              <a:schemeClr val="tx2">
                <a:lumMod val="50000"/>
              </a:schemeClr>
            </a:solidFill>
          </a:ln>
        </p:spPr>
        <p:txBody>
          <a:bodyPr wrap="square" rtlCol="0">
            <a:spAutoFit/>
          </a:bodyPr>
          <a:lstStyle/>
          <a:p>
            <a:r>
              <a:rPr lang="en-US" sz="1000" b="1" u="sng" dirty="0" smtClean="0"/>
              <a:t>DESIGN ISSUES</a:t>
            </a:r>
          </a:p>
          <a:p>
            <a:endParaRPr lang="en-US" sz="1000" dirty="0" smtClean="0"/>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Dining area is unique in that activities in this space are unrelated to work</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Appearance of food and facial modeling</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Café Bar is a prominent and central feature of the space</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Public space, but semi-private atmosphere at tables</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Changing moods throughout a 24-hour period</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p:txBody>
      </p:sp>
      <p:sp>
        <p:nvSpPr>
          <p:cNvPr id="10" name="TextBox 9"/>
          <p:cNvSpPr txBox="1"/>
          <p:nvPr/>
        </p:nvSpPr>
        <p:spPr>
          <a:xfrm>
            <a:off x="4495800" y="2781300"/>
            <a:ext cx="4419600" cy="2400657"/>
          </a:xfrm>
          <a:prstGeom prst="rect">
            <a:avLst/>
          </a:prstGeom>
          <a:noFill/>
          <a:ln w="12700">
            <a:solidFill>
              <a:schemeClr val="tx2">
                <a:lumMod val="50000"/>
              </a:schemeClr>
            </a:solidFill>
          </a:ln>
        </p:spPr>
        <p:txBody>
          <a:bodyPr wrap="square" rtlCol="0">
            <a:spAutoFit/>
          </a:bodyPr>
          <a:lstStyle/>
          <a:p>
            <a:r>
              <a:rPr lang="en-US" sz="1000" b="1" u="sng" dirty="0" smtClean="0"/>
              <a:t>DESIGN CRITERIA &amp;  SOLUTIONS</a:t>
            </a:r>
          </a:p>
          <a:p>
            <a:endParaRPr lang="en-US" sz="1000" dirty="0" smtClean="0"/>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Distinct look from other parts of building. Provide a relaxing atmosphere. A place to socialize and re-energize.</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High CRI sources for excellent rendering of food and faces. Provide a more enjoyable meal experience.</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Highlight bar and use decorative fixtures in bar area</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Bring light levels down at night with individual table illumination</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Control system integration with a lighting system that is capable of periodic change</a:t>
            </a:r>
          </a:p>
          <a:p>
            <a:pPr>
              <a:buClr>
                <a:schemeClr val="bg2">
                  <a:lumMod val="40000"/>
                  <a:lumOff val="60000"/>
                </a:schemeClr>
              </a:buClr>
              <a:buFont typeface="Arial" pitchFamily="34" charset="0"/>
              <a:buChar char="•"/>
            </a:pPr>
            <a:endParaRPr lang="en-US" sz="1000" dirty="0">
              <a:solidFill>
                <a:schemeClr val="bg2">
                  <a:lumMod val="20000"/>
                  <a:lumOff val="80000"/>
                </a:schemeClr>
              </a:solidFill>
              <a:latin typeface="+mj-lt"/>
            </a:endParaRPr>
          </a:p>
        </p:txBody>
      </p:sp>
      <p:sp>
        <p:nvSpPr>
          <p:cNvPr id="11" name="TextBox 10"/>
          <p:cNvSpPr txBox="1"/>
          <p:nvPr/>
        </p:nvSpPr>
        <p:spPr>
          <a:xfrm>
            <a:off x="152400" y="1714501"/>
            <a:ext cx="8991600" cy="1292662"/>
          </a:xfrm>
          <a:prstGeom prst="rect">
            <a:avLst/>
          </a:prstGeom>
          <a:noFill/>
        </p:spPr>
        <p:txBody>
          <a:bodyPr wrap="square" rtlCol="0">
            <a:spAutoFit/>
          </a:bodyPr>
          <a:lstStyle/>
          <a:p>
            <a:pPr>
              <a:buClr>
                <a:schemeClr val="tx2">
                  <a:lumMod val="75000"/>
                </a:schemeClr>
              </a:buClr>
              <a:buFont typeface="Arial" pitchFamily="34" charset="0"/>
              <a:buChar char="•"/>
            </a:pPr>
            <a:r>
              <a:rPr lang="en-US" sz="1000" b="1" dirty="0" smtClean="0">
                <a:latin typeface="+mj-lt"/>
              </a:rPr>
              <a:t>Target </a:t>
            </a:r>
            <a:r>
              <a:rPr lang="en-US" sz="1000" b="1" dirty="0" err="1" smtClean="0">
                <a:latin typeface="+mj-lt"/>
              </a:rPr>
              <a:t>Illuminance</a:t>
            </a:r>
            <a:r>
              <a:rPr lang="en-US" sz="1000" b="1" dirty="0" smtClean="0">
                <a:latin typeface="+mj-lt"/>
              </a:rPr>
              <a:t>: </a:t>
            </a:r>
            <a:r>
              <a:rPr lang="en-US" sz="1000" dirty="0" smtClean="0">
                <a:latin typeface="+mj-lt"/>
              </a:rPr>
              <a:t>10 </a:t>
            </a:r>
            <a:r>
              <a:rPr lang="en-US" sz="1000" dirty="0" err="1" smtClean="0">
                <a:latin typeface="+mj-lt"/>
              </a:rPr>
              <a:t>fc</a:t>
            </a:r>
            <a:r>
              <a:rPr lang="en-US" sz="1000" dirty="0" smtClean="0">
                <a:latin typeface="+mj-lt"/>
              </a:rPr>
              <a:t> (Horizontal), 3 </a:t>
            </a:r>
            <a:r>
              <a:rPr lang="en-US" sz="1000" dirty="0" err="1" smtClean="0">
                <a:latin typeface="+mj-lt"/>
              </a:rPr>
              <a:t>fc</a:t>
            </a:r>
            <a:r>
              <a:rPr lang="en-US" sz="1000" dirty="0" smtClean="0">
                <a:latin typeface="+mj-lt"/>
              </a:rPr>
              <a:t> (Vertical)</a:t>
            </a:r>
          </a:p>
          <a:p>
            <a:pPr>
              <a:buClr>
                <a:schemeClr val="tx2">
                  <a:lumMod val="75000"/>
                </a:schemeClr>
              </a:buClr>
              <a:buFont typeface="Arial" pitchFamily="34" charset="0"/>
              <a:buChar char="•"/>
            </a:pPr>
            <a:r>
              <a:rPr lang="en-US" sz="1000" b="1" dirty="0" smtClean="0">
                <a:latin typeface="+mj-lt"/>
              </a:rPr>
              <a:t>Color appearance of food</a:t>
            </a:r>
          </a:p>
          <a:p>
            <a:pPr>
              <a:buClr>
                <a:schemeClr val="tx2">
                  <a:lumMod val="75000"/>
                </a:schemeClr>
              </a:buClr>
              <a:buFont typeface="Arial" pitchFamily="34" charset="0"/>
              <a:buChar char="•"/>
            </a:pPr>
            <a:r>
              <a:rPr lang="en-US" sz="1000" b="1" dirty="0" smtClean="0">
                <a:latin typeface="+mj-lt"/>
              </a:rPr>
              <a:t>System Control/</a:t>
            </a:r>
            <a:r>
              <a:rPr lang="en-US" sz="1000" b="1" dirty="0" err="1" smtClean="0">
                <a:latin typeface="+mj-lt"/>
              </a:rPr>
              <a:t>Daylighting</a:t>
            </a:r>
            <a:endParaRPr lang="en-US" sz="1000" b="1" dirty="0" smtClean="0">
              <a:latin typeface="+mj-lt"/>
            </a:endParaRPr>
          </a:p>
          <a:p>
            <a:pPr>
              <a:buClr>
                <a:schemeClr val="tx2">
                  <a:lumMod val="75000"/>
                </a:schemeClr>
              </a:buClr>
              <a:buFont typeface="Arial" pitchFamily="34" charset="0"/>
              <a:buChar char="•"/>
            </a:pPr>
            <a:r>
              <a:rPr lang="en-US" sz="1000" b="1" dirty="0" smtClean="0">
                <a:latin typeface="+mj-lt"/>
              </a:rPr>
              <a:t>Points of Interest</a:t>
            </a:r>
          </a:p>
          <a:p>
            <a:pPr>
              <a:buClr>
                <a:schemeClr val="tx2">
                  <a:lumMod val="75000"/>
                </a:schemeClr>
              </a:buClr>
              <a:buFont typeface="Arial" pitchFamily="34" charset="0"/>
              <a:buChar char="•"/>
            </a:pPr>
            <a:r>
              <a:rPr lang="en-US" sz="1000" b="1" dirty="0" smtClean="0">
                <a:latin typeface="+mj-lt"/>
              </a:rPr>
              <a:t>Public Space</a:t>
            </a:r>
          </a:p>
          <a:p>
            <a:pPr>
              <a:buClr>
                <a:schemeClr val="tx2">
                  <a:lumMod val="75000"/>
                </a:schemeClr>
              </a:buClr>
              <a:buFont typeface="Arial" pitchFamily="34" charset="0"/>
              <a:buChar char="•"/>
            </a:pPr>
            <a:r>
              <a:rPr lang="en-US" sz="1000" b="1" dirty="0" smtClean="0">
                <a:latin typeface="+mj-lt"/>
              </a:rPr>
              <a:t>Minimize </a:t>
            </a:r>
            <a:r>
              <a:rPr lang="en-US" sz="1000" b="1" dirty="0" err="1" smtClean="0">
                <a:latin typeface="+mj-lt"/>
              </a:rPr>
              <a:t>Relamping</a:t>
            </a:r>
            <a:endParaRPr lang="en-US" sz="1000" b="1" dirty="0" smtClean="0">
              <a:latin typeface="+mj-lt"/>
            </a:endParaRPr>
          </a:p>
          <a:p>
            <a:pPr>
              <a:buClr>
                <a:schemeClr val="tx2">
                  <a:lumMod val="75000"/>
                </a:schemeClr>
              </a:buClr>
              <a:buNone/>
            </a:pPr>
            <a:endParaRPr lang="en-US"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pic>
        <p:nvPicPr>
          <p:cNvPr id="5" name="Picture 4" descr="Tech 3 021.jpg"/>
          <p:cNvPicPr>
            <a:picLocks noChangeAspect="1"/>
          </p:cNvPicPr>
          <p:nvPr/>
        </p:nvPicPr>
        <p:blipFill>
          <a:blip r:embed="rId2" cstate="print"/>
          <a:stretch>
            <a:fillRect/>
          </a:stretch>
        </p:blipFill>
        <p:spPr>
          <a:xfrm>
            <a:off x="152400" y="1562100"/>
            <a:ext cx="2720340" cy="3744468"/>
          </a:xfrm>
          <a:prstGeom prst="rect">
            <a:avLst/>
          </a:prstGeom>
          <a:ln w="38100">
            <a:solidFill>
              <a:schemeClr val="tx2">
                <a:lumMod val="50000"/>
              </a:schemeClr>
            </a:solidFill>
          </a:ln>
        </p:spPr>
      </p:pic>
      <p:sp>
        <p:nvSpPr>
          <p:cNvPr id="7" name="TextBox 6"/>
          <p:cNvSpPr txBox="1"/>
          <p:nvPr/>
        </p:nvSpPr>
        <p:spPr>
          <a:xfrm>
            <a:off x="6096000" y="5468779"/>
            <a:ext cx="3048000" cy="246221"/>
          </a:xfrm>
          <a:prstGeom prst="rect">
            <a:avLst/>
          </a:prstGeom>
          <a:noFill/>
        </p:spPr>
        <p:txBody>
          <a:bodyPr wrap="square" rtlCol="0">
            <a:spAutoFit/>
          </a:bodyPr>
          <a:lstStyle/>
          <a:p>
            <a:pPr algn="ctr"/>
            <a:r>
              <a:rPr lang="en-US" sz="1000" b="1" dirty="0" smtClean="0">
                <a:latin typeface="+mj-lt"/>
              </a:rPr>
              <a:t>Dining Area Reflected Ceiling Lighting Sketch</a:t>
            </a:r>
            <a:endParaRPr lang="en-US" sz="1000" b="1" dirty="0">
              <a:latin typeface="+mj-lt"/>
            </a:endParaRPr>
          </a:p>
        </p:txBody>
      </p:sp>
      <p:pic>
        <p:nvPicPr>
          <p:cNvPr id="9" name="Picture 8" descr="Tech 3 049.jpg"/>
          <p:cNvPicPr>
            <a:picLocks noChangeAspect="1"/>
          </p:cNvPicPr>
          <p:nvPr/>
        </p:nvPicPr>
        <p:blipFill>
          <a:blip r:embed="rId3" cstate="print"/>
          <a:stretch>
            <a:fillRect/>
          </a:stretch>
        </p:blipFill>
        <p:spPr>
          <a:xfrm>
            <a:off x="6248400" y="1638300"/>
            <a:ext cx="2720340" cy="3744468"/>
          </a:xfrm>
          <a:prstGeom prst="rect">
            <a:avLst/>
          </a:prstGeom>
          <a:ln w="38100">
            <a:solidFill>
              <a:schemeClr val="tx2">
                <a:lumMod val="50000"/>
              </a:schemeClr>
            </a:solidFill>
          </a:ln>
        </p:spPr>
      </p:pic>
      <p:sp>
        <p:nvSpPr>
          <p:cNvPr id="10" name="TextBox 9"/>
          <p:cNvSpPr txBox="1"/>
          <p:nvPr/>
        </p:nvSpPr>
        <p:spPr>
          <a:xfrm>
            <a:off x="152400" y="5468779"/>
            <a:ext cx="2743200" cy="246221"/>
          </a:xfrm>
          <a:prstGeom prst="rect">
            <a:avLst/>
          </a:prstGeom>
          <a:noFill/>
        </p:spPr>
        <p:txBody>
          <a:bodyPr wrap="square" rtlCol="0">
            <a:spAutoFit/>
          </a:bodyPr>
          <a:lstStyle/>
          <a:p>
            <a:pPr algn="ctr"/>
            <a:r>
              <a:rPr lang="en-US" sz="1000" b="1" dirty="0" smtClean="0">
                <a:latin typeface="+mj-lt"/>
              </a:rPr>
              <a:t>Dining Area Lighting Sketch (Plan View)</a:t>
            </a:r>
            <a:endParaRPr lang="en-US" sz="1000" b="1" dirty="0">
              <a:latin typeface="+mj-lt"/>
            </a:endParaRPr>
          </a:p>
        </p:txBody>
      </p:sp>
      <p:sp>
        <p:nvSpPr>
          <p:cNvPr id="11" name="Rectangle 10"/>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DINING AREA</a:t>
            </a:r>
          </a:p>
        </p:txBody>
      </p:sp>
      <p:pic>
        <p:nvPicPr>
          <p:cNvPr id="12" name="Picture 11" descr="Tech 3 048.jpg"/>
          <p:cNvPicPr>
            <a:picLocks noChangeAspect="1"/>
          </p:cNvPicPr>
          <p:nvPr/>
        </p:nvPicPr>
        <p:blipFill>
          <a:blip r:embed="rId4" cstate="print"/>
          <a:srcRect l="25882" b="855"/>
          <a:stretch>
            <a:fillRect/>
          </a:stretch>
        </p:blipFill>
        <p:spPr>
          <a:xfrm rot="16200000">
            <a:off x="3806206" y="2327896"/>
            <a:ext cx="1440151" cy="2651760"/>
          </a:xfrm>
          <a:prstGeom prst="rect">
            <a:avLst/>
          </a:prstGeom>
          <a:ln w="38100">
            <a:solidFill>
              <a:schemeClr val="tx2">
                <a:lumMod val="50000"/>
              </a:schemeClr>
            </a:solidFill>
          </a:ln>
        </p:spPr>
      </p:pic>
      <p:sp>
        <p:nvSpPr>
          <p:cNvPr id="13" name="TextBox 12"/>
          <p:cNvSpPr txBox="1"/>
          <p:nvPr/>
        </p:nvSpPr>
        <p:spPr>
          <a:xfrm>
            <a:off x="3200400" y="4457700"/>
            <a:ext cx="2667000" cy="246221"/>
          </a:xfrm>
          <a:prstGeom prst="rect">
            <a:avLst/>
          </a:prstGeom>
          <a:noFill/>
        </p:spPr>
        <p:txBody>
          <a:bodyPr wrap="square" rtlCol="0">
            <a:spAutoFit/>
          </a:bodyPr>
          <a:lstStyle/>
          <a:p>
            <a:pPr algn="ctr"/>
            <a:r>
              <a:rPr lang="en-US" sz="1000" b="1" dirty="0" smtClean="0">
                <a:latin typeface="+mj-lt"/>
              </a:rPr>
              <a:t>Ceiling Fixture Section View</a:t>
            </a:r>
            <a:endParaRPr lang="en-US" sz="1000" b="1"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DINING AREA</a:t>
            </a:r>
          </a:p>
        </p:txBody>
      </p:sp>
      <p:pic>
        <p:nvPicPr>
          <p:cNvPr id="8" name="Picture 7" descr="Tech 3 047.jpg"/>
          <p:cNvPicPr>
            <a:picLocks noChangeAspect="1"/>
          </p:cNvPicPr>
          <p:nvPr/>
        </p:nvPicPr>
        <p:blipFill>
          <a:blip r:embed="rId2">
            <a:lum bright="-14000" contrast="31000"/>
          </a:blip>
          <a:srcRect l="21176" t="4274" r="30588" b="10256"/>
          <a:stretch>
            <a:fillRect/>
          </a:stretch>
        </p:blipFill>
        <p:spPr>
          <a:xfrm rot="5400000">
            <a:off x="3728451" y="2558049"/>
            <a:ext cx="1687093" cy="4114796"/>
          </a:xfrm>
          <a:prstGeom prst="rect">
            <a:avLst/>
          </a:prstGeom>
          <a:ln w="38100">
            <a:solidFill>
              <a:schemeClr val="tx2">
                <a:lumMod val="50000"/>
              </a:schemeClr>
            </a:solidFill>
          </a:ln>
        </p:spPr>
      </p:pic>
      <p:pic>
        <p:nvPicPr>
          <p:cNvPr id="9" name="Picture 8" descr="Tech 3 050.jpg"/>
          <p:cNvPicPr>
            <a:picLocks noChangeAspect="1"/>
          </p:cNvPicPr>
          <p:nvPr/>
        </p:nvPicPr>
        <p:blipFill>
          <a:blip r:embed="rId3" cstate="print">
            <a:lum bright="-15000" contrast="25000"/>
          </a:blip>
          <a:srcRect l="3529" t="9402" r="18824"/>
          <a:stretch>
            <a:fillRect/>
          </a:stretch>
        </p:blipFill>
        <p:spPr>
          <a:xfrm>
            <a:off x="152400" y="1714500"/>
            <a:ext cx="2112220" cy="3392411"/>
          </a:xfrm>
          <a:prstGeom prst="rect">
            <a:avLst/>
          </a:prstGeom>
          <a:ln w="38100">
            <a:solidFill>
              <a:schemeClr val="tx2">
                <a:lumMod val="50000"/>
              </a:schemeClr>
            </a:solidFill>
          </a:ln>
        </p:spPr>
      </p:pic>
      <p:pic>
        <p:nvPicPr>
          <p:cNvPr id="12" name="Picture 11" descr="Tech 3 052.jpg"/>
          <p:cNvPicPr>
            <a:picLocks noChangeAspect="1"/>
          </p:cNvPicPr>
          <p:nvPr/>
        </p:nvPicPr>
        <p:blipFill>
          <a:blip r:embed="rId4" cstate="print">
            <a:lum bright="-7000" contrast="9000"/>
          </a:blip>
          <a:stretch>
            <a:fillRect/>
          </a:stretch>
        </p:blipFill>
        <p:spPr>
          <a:xfrm rot="16200000">
            <a:off x="6403226" y="1026276"/>
            <a:ext cx="2041814" cy="2808663"/>
          </a:xfrm>
          <a:prstGeom prst="rect">
            <a:avLst/>
          </a:prstGeom>
          <a:ln w="38100">
            <a:solidFill>
              <a:schemeClr val="tx2">
                <a:lumMod val="50000"/>
              </a:schemeClr>
            </a:solidFill>
          </a:ln>
        </p:spPr>
      </p:pic>
      <p:sp>
        <p:nvSpPr>
          <p:cNvPr id="13" name="TextBox 12"/>
          <p:cNvSpPr txBox="1"/>
          <p:nvPr/>
        </p:nvSpPr>
        <p:spPr>
          <a:xfrm>
            <a:off x="152400" y="5143500"/>
            <a:ext cx="2133600" cy="246221"/>
          </a:xfrm>
          <a:prstGeom prst="rect">
            <a:avLst/>
          </a:prstGeom>
          <a:noFill/>
        </p:spPr>
        <p:txBody>
          <a:bodyPr wrap="square" rtlCol="0">
            <a:spAutoFit/>
          </a:bodyPr>
          <a:lstStyle/>
          <a:p>
            <a:pPr algn="ctr"/>
            <a:r>
              <a:rPr lang="en-US" sz="1000" b="1" dirty="0" smtClean="0">
                <a:latin typeface="+mj-lt"/>
              </a:rPr>
              <a:t>Café/Bar Decorative Pendant</a:t>
            </a:r>
            <a:endParaRPr lang="en-US" sz="1000" b="1" dirty="0">
              <a:latin typeface="+mj-lt"/>
            </a:endParaRPr>
          </a:p>
        </p:txBody>
      </p:sp>
      <p:sp>
        <p:nvSpPr>
          <p:cNvPr id="14" name="TextBox 13"/>
          <p:cNvSpPr txBox="1"/>
          <p:nvPr/>
        </p:nvSpPr>
        <p:spPr>
          <a:xfrm>
            <a:off x="6019800" y="3467100"/>
            <a:ext cx="2819400" cy="246221"/>
          </a:xfrm>
          <a:prstGeom prst="rect">
            <a:avLst/>
          </a:prstGeom>
          <a:noFill/>
        </p:spPr>
        <p:txBody>
          <a:bodyPr wrap="square" rtlCol="0">
            <a:spAutoFit/>
          </a:bodyPr>
          <a:lstStyle/>
          <a:p>
            <a:pPr algn="ctr"/>
            <a:r>
              <a:rPr lang="en-US" sz="1000" b="1" dirty="0" smtClean="0">
                <a:latin typeface="+mj-lt"/>
              </a:rPr>
              <a:t>Dining Area Table Fixture</a:t>
            </a:r>
            <a:endParaRPr lang="en-US" sz="1000" b="1" dirty="0">
              <a:latin typeface="+mj-lt"/>
            </a:endParaRPr>
          </a:p>
        </p:txBody>
      </p:sp>
      <p:sp>
        <p:nvSpPr>
          <p:cNvPr id="15" name="TextBox 14"/>
          <p:cNvSpPr txBox="1"/>
          <p:nvPr/>
        </p:nvSpPr>
        <p:spPr>
          <a:xfrm>
            <a:off x="2514600" y="5448301"/>
            <a:ext cx="4114800" cy="246222"/>
          </a:xfrm>
          <a:prstGeom prst="rect">
            <a:avLst/>
          </a:prstGeom>
          <a:noFill/>
        </p:spPr>
        <p:txBody>
          <a:bodyPr wrap="square" rtlCol="0">
            <a:spAutoFit/>
          </a:bodyPr>
          <a:lstStyle/>
          <a:p>
            <a:pPr algn="ctr"/>
            <a:r>
              <a:rPr lang="en-US" sz="1000" b="1" dirty="0" smtClean="0">
                <a:latin typeface="+mj-lt"/>
              </a:rPr>
              <a:t>Café/Bar Elevation View</a:t>
            </a:r>
            <a:endParaRPr lang="en-US" sz="1000" b="1" dirty="0">
              <a:latin typeface="+mj-lt"/>
            </a:endParaRPr>
          </a:p>
        </p:txBody>
      </p:sp>
      <p:pic>
        <p:nvPicPr>
          <p:cNvPr id="16" name="Picture 15" descr="Tech 3 020.jpg"/>
          <p:cNvPicPr>
            <a:picLocks noChangeAspect="1"/>
          </p:cNvPicPr>
          <p:nvPr/>
        </p:nvPicPr>
        <p:blipFill>
          <a:blip r:embed="rId5" cstate="print">
            <a:lum bright="-16000" contrast="33000"/>
          </a:blip>
          <a:srcRect l="29412" t="24786" r="21176" b="31624"/>
          <a:stretch>
            <a:fillRect/>
          </a:stretch>
        </p:blipFill>
        <p:spPr>
          <a:xfrm rot="16200000">
            <a:off x="3364994" y="1626106"/>
            <a:ext cx="1536199" cy="1865387"/>
          </a:xfrm>
          <a:prstGeom prst="rect">
            <a:avLst/>
          </a:prstGeom>
          <a:ln w="38100">
            <a:solidFill>
              <a:schemeClr val="tx2">
                <a:lumMod val="50000"/>
              </a:schemeClr>
            </a:solidFill>
          </a:ln>
        </p:spPr>
      </p:pic>
      <p:sp>
        <p:nvSpPr>
          <p:cNvPr id="17" name="TextBox 16"/>
          <p:cNvSpPr txBox="1"/>
          <p:nvPr/>
        </p:nvSpPr>
        <p:spPr>
          <a:xfrm>
            <a:off x="3200400" y="3390900"/>
            <a:ext cx="1905000" cy="246222"/>
          </a:xfrm>
          <a:prstGeom prst="rect">
            <a:avLst/>
          </a:prstGeom>
          <a:noFill/>
        </p:spPr>
        <p:txBody>
          <a:bodyPr wrap="square" rtlCol="0">
            <a:spAutoFit/>
          </a:bodyPr>
          <a:lstStyle/>
          <a:p>
            <a:pPr algn="ctr"/>
            <a:r>
              <a:rPr lang="en-US" sz="1000" b="1" dirty="0" smtClean="0">
                <a:latin typeface="+mj-lt"/>
              </a:rPr>
              <a:t>Café/Bar Section View</a:t>
            </a:r>
            <a:endParaRPr lang="en-US" sz="1000" b="1"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152400" y="1409700"/>
            <a:ext cx="3276600" cy="4114800"/>
          </a:xfrm>
        </p:spPr>
        <p:txBody>
          <a:bodyPr>
            <a:normAutofit fontScale="47500" lnSpcReduction="20000"/>
          </a:bodyPr>
          <a:lstStyle/>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sp>
        <p:nvSpPr>
          <p:cNvPr id="6" name="Rectangle 5"/>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TRIPOD</a:t>
            </a:r>
          </a:p>
        </p:txBody>
      </p:sp>
      <p:pic>
        <p:nvPicPr>
          <p:cNvPr id="7" name="Picture 6" descr="Tech 3 028.jpg"/>
          <p:cNvPicPr>
            <a:picLocks noChangeAspect="1"/>
          </p:cNvPicPr>
          <p:nvPr/>
        </p:nvPicPr>
        <p:blipFill>
          <a:blip r:embed="rId2" cstate="print"/>
          <a:stretch>
            <a:fillRect/>
          </a:stretch>
        </p:blipFill>
        <p:spPr>
          <a:xfrm>
            <a:off x="304800" y="1638300"/>
            <a:ext cx="2720340" cy="3744468"/>
          </a:xfrm>
          <a:prstGeom prst="rect">
            <a:avLst/>
          </a:prstGeom>
          <a:ln w="38100">
            <a:solidFill>
              <a:schemeClr val="tx2">
                <a:lumMod val="50000"/>
              </a:schemeClr>
            </a:solidFill>
          </a:ln>
        </p:spPr>
      </p:pic>
      <p:pic>
        <p:nvPicPr>
          <p:cNvPr id="8" name="Picture 7" descr="Tech 3 014.jpg"/>
          <p:cNvPicPr>
            <a:picLocks noChangeAspect="1"/>
          </p:cNvPicPr>
          <p:nvPr/>
        </p:nvPicPr>
        <p:blipFill>
          <a:blip r:embed="rId3" cstate="print"/>
          <a:stretch>
            <a:fillRect/>
          </a:stretch>
        </p:blipFill>
        <p:spPr>
          <a:xfrm rot="5400000">
            <a:off x="6690360" y="1043940"/>
            <a:ext cx="1943100" cy="2674620"/>
          </a:xfrm>
          <a:prstGeom prst="rect">
            <a:avLst/>
          </a:prstGeom>
          <a:ln w="38100">
            <a:solidFill>
              <a:schemeClr val="tx2">
                <a:lumMod val="50000"/>
              </a:schemeClr>
            </a:solidFill>
          </a:ln>
        </p:spPr>
      </p:pic>
      <p:pic>
        <p:nvPicPr>
          <p:cNvPr id="9" name="Picture 8" descr="Tech 3 013.jpg"/>
          <p:cNvPicPr>
            <a:picLocks noChangeAspect="1"/>
          </p:cNvPicPr>
          <p:nvPr/>
        </p:nvPicPr>
        <p:blipFill>
          <a:blip r:embed="rId4" cstate="print"/>
          <a:stretch>
            <a:fillRect/>
          </a:stretch>
        </p:blipFill>
        <p:spPr>
          <a:xfrm rot="5400000">
            <a:off x="3642360" y="2491740"/>
            <a:ext cx="1943100" cy="2674620"/>
          </a:xfrm>
          <a:prstGeom prst="rect">
            <a:avLst/>
          </a:prstGeom>
          <a:ln w="38100">
            <a:solidFill>
              <a:schemeClr val="tx2">
                <a:lumMod val="50000"/>
              </a:schemeClr>
            </a:solidFill>
          </a:ln>
        </p:spPr>
      </p:pic>
      <p:pic>
        <p:nvPicPr>
          <p:cNvPr id="10" name="Picture 9" descr="Tech 3 015.jpg"/>
          <p:cNvPicPr>
            <a:picLocks noChangeAspect="1"/>
          </p:cNvPicPr>
          <p:nvPr/>
        </p:nvPicPr>
        <p:blipFill>
          <a:blip r:embed="rId5" cstate="print"/>
          <a:stretch>
            <a:fillRect/>
          </a:stretch>
        </p:blipFill>
        <p:spPr>
          <a:xfrm rot="16200000">
            <a:off x="6769608" y="3403092"/>
            <a:ext cx="1554480" cy="2139696"/>
          </a:xfrm>
          <a:prstGeom prst="rect">
            <a:avLst/>
          </a:prstGeom>
          <a:ln w="38100">
            <a:solidFill>
              <a:schemeClr val="tx2">
                <a:lumMod val="50000"/>
              </a:schemeClr>
            </a:solidFill>
          </a:ln>
        </p:spPr>
      </p:pic>
      <p:sp>
        <p:nvSpPr>
          <p:cNvPr id="11" name="TextBox 10"/>
          <p:cNvSpPr txBox="1"/>
          <p:nvPr/>
        </p:nvSpPr>
        <p:spPr>
          <a:xfrm>
            <a:off x="304800" y="5468779"/>
            <a:ext cx="2743200" cy="246221"/>
          </a:xfrm>
          <a:prstGeom prst="rect">
            <a:avLst/>
          </a:prstGeom>
          <a:noFill/>
        </p:spPr>
        <p:txBody>
          <a:bodyPr wrap="square" rtlCol="0">
            <a:spAutoFit/>
          </a:bodyPr>
          <a:lstStyle/>
          <a:p>
            <a:pPr algn="ctr"/>
            <a:r>
              <a:rPr lang="en-US" sz="1000" b="1" dirty="0" smtClean="0">
                <a:latin typeface="+mj-lt"/>
              </a:rPr>
              <a:t>Tripod Area Floor Plan</a:t>
            </a:r>
            <a:endParaRPr lang="en-US" sz="1000" b="1" dirty="0">
              <a:latin typeface="+mj-lt"/>
            </a:endParaRPr>
          </a:p>
        </p:txBody>
      </p:sp>
      <p:sp>
        <p:nvSpPr>
          <p:cNvPr id="12" name="TextBox 11"/>
          <p:cNvSpPr txBox="1"/>
          <p:nvPr/>
        </p:nvSpPr>
        <p:spPr>
          <a:xfrm>
            <a:off x="6324600" y="3390900"/>
            <a:ext cx="2667000" cy="246221"/>
          </a:xfrm>
          <a:prstGeom prst="rect">
            <a:avLst/>
          </a:prstGeom>
          <a:noFill/>
        </p:spPr>
        <p:txBody>
          <a:bodyPr wrap="square" rtlCol="0">
            <a:spAutoFit/>
          </a:bodyPr>
          <a:lstStyle/>
          <a:p>
            <a:pPr algn="ctr"/>
            <a:r>
              <a:rPr lang="en-US" sz="1000" b="1" dirty="0" smtClean="0">
                <a:latin typeface="+mj-lt"/>
              </a:rPr>
              <a:t>Tripod Area Elevation View</a:t>
            </a:r>
            <a:endParaRPr lang="en-US" sz="1000" b="1" dirty="0">
              <a:latin typeface="+mj-lt"/>
            </a:endParaRPr>
          </a:p>
        </p:txBody>
      </p:sp>
      <p:sp>
        <p:nvSpPr>
          <p:cNvPr id="13" name="TextBox 12"/>
          <p:cNvSpPr txBox="1"/>
          <p:nvPr/>
        </p:nvSpPr>
        <p:spPr>
          <a:xfrm>
            <a:off x="3276600" y="4838700"/>
            <a:ext cx="2667000" cy="246221"/>
          </a:xfrm>
          <a:prstGeom prst="rect">
            <a:avLst/>
          </a:prstGeom>
          <a:noFill/>
        </p:spPr>
        <p:txBody>
          <a:bodyPr wrap="square" rtlCol="0">
            <a:spAutoFit/>
          </a:bodyPr>
          <a:lstStyle/>
          <a:p>
            <a:pPr algn="ctr"/>
            <a:r>
              <a:rPr lang="en-US" sz="1000" b="1" dirty="0" smtClean="0">
                <a:latin typeface="+mj-lt"/>
              </a:rPr>
              <a:t>Tripod Area Elevation View</a:t>
            </a:r>
            <a:endParaRPr lang="en-US" sz="1000" b="1" dirty="0">
              <a:latin typeface="+mj-lt"/>
            </a:endParaRPr>
          </a:p>
        </p:txBody>
      </p:sp>
      <p:sp>
        <p:nvSpPr>
          <p:cNvPr id="14" name="TextBox 13"/>
          <p:cNvSpPr txBox="1"/>
          <p:nvPr/>
        </p:nvSpPr>
        <p:spPr>
          <a:xfrm>
            <a:off x="6172200" y="5295900"/>
            <a:ext cx="2667000" cy="246221"/>
          </a:xfrm>
          <a:prstGeom prst="rect">
            <a:avLst/>
          </a:prstGeom>
          <a:noFill/>
        </p:spPr>
        <p:txBody>
          <a:bodyPr wrap="square" rtlCol="0">
            <a:spAutoFit/>
          </a:bodyPr>
          <a:lstStyle/>
          <a:p>
            <a:pPr algn="ctr"/>
            <a:r>
              <a:rPr lang="en-US" sz="1000" b="1" dirty="0" smtClean="0">
                <a:latin typeface="+mj-lt"/>
              </a:rPr>
              <a:t>Tripod Area Elevation View</a:t>
            </a:r>
            <a:endParaRPr lang="en-US" sz="1000" b="1"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Rectangle 6"/>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TRIPOD</a:t>
            </a:r>
          </a:p>
        </p:txBody>
      </p:sp>
      <p:sp>
        <p:nvSpPr>
          <p:cNvPr id="8" name="TextBox 7"/>
          <p:cNvSpPr txBox="1"/>
          <p:nvPr/>
        </p:nvSpPr>
        <p:spPr>
          <a:xfrm>
            <a:off x="228600" y="3162300"/>
            <a:ext cx="4267200" cy="2092881"/>
          </a:xfrm>
          <a:prstGeom prst="rect">
            <a:avLst/>
          </a:prstGeom>
          <a:noFill/>
          <a:ln w="12700">
            <a:solidFill>
              <a:schemeClr val="tx2">
                <a:lumMod val="50000"/>
              </a:schemeClr>
            </a:solidFill>
          </a:ln>
        </p:spPr>
        <p:txBody>
          <a:bodyPr wrap="square" rtlCol="0">
            <a:spAutoFit/>
          </a:bodyPr>
          <a:lstStyle/>
          <a:p>
            <a:r>
              <a:rPr lang="en-US" sz="1000" b="1" u="sng" dirty="0" smtClean="0"/>
              <a:t>DESIGN ISSUES</a:t>
            </a:r>
          </a:p>
          <a:p>
            <a:endParaRPr lang="en-US" sz="1000" dirty="0" smtClean="0"/>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The structural tripod is the most prominent feature and the highlight of this outdoor space</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Direct and Reflected Glare</a:t>
            </a:r>
          </a:p>
          <a:p>
            <a:pPr>
              <a:buClr>
                <a:schemeClr val="bg2">
                  <a:lumMod val="60000"/>
                  <a:lumOff val="40000"/>
                </a:schemeClr>
              </a:buClr>
            </a:pPr>
            <a:endParaRPr lang="en-US" sz="1000" dirty="0" smtClean="0">
              <a:solidFill>
                <a:schemeClr val="bg2">
                  <a:lumMod val="20000"/>
                  <a:lumOff val="80000"/>
                </a:schemeClr>
              </a:solidFill>
              <a:latin typeface="+mj-lt"/>
            </a:endParaRPr>
          </a:p>
          <a:p>
            <a:pPr>
              <a:buClr>
                <a:schemeClr val="bg2">
                  <a:lumMod val="60000"/>
                  <a:lumOff val="40000"/>
                </a:schemeClr>
              </a:buCl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Roadway and sidewalk illumination/light distribution</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This outdoor space is highly visible from the street and surrounding areas</a:t>
            </a:r>
          </a:p>
          <a:p>
            <a:pPr>
              <a:buClr>
                <a:schemeClr val="bg2">
                  <a:lumMod val="60000"/>
                  <a:lumOff val="40000"/>
                </a:schemeClr>
              </a:buClr>
            </a:pPr>
            <a:endParaRPr lang="en-US" sz="1000" dirty="0" smtClean="0">
              <a:solidFill>
                <a:schemeClr val="bg2">
                  <a:lumMod val="20000"/>
                  <a:lumOff val="80000"/>
                </a:schemeClr>
              </a:solidFill>
              <a:latin typeface="+mj-lt"/>
            </a:endParaRPr>
          </a:p>
        </p:txBody>
      </p:sp>
      <p:sp>
        <p:nvSpPr>
          <p:cNvPr id="9" name="TextBox 8"/>
          <p:cNvSpPr txBox="1"/>
          <p:nvPr/>
        </p:nvSpPr>
        <p:spPr>
          <a:xfrm>
            <a:off x="4495800" y="3162300"/>
            <a:ext cx="4419600" cy="2092881"/>
          </a:xfrm>
          <a:prstGeom prst="rect">
            <a:avLst/>
          </a:prstGeom>
          <a:noFill/>
          <a:ln w="12700">
            <a:solidFill>
              <a:schemeClr val="tx2">
                <a:lumMod val="50000"/>
              </a:schemeClr>
            </a:solidFill>
          </a:ln>
        </p:spPr>
        <p:txBody>
          <a:bodyPr wrap="square" rtlCol="0">
            <a:spAutoFit/>
          </a:bodyPr>
          <a:lstStyle/>
          <a:p>
            <a:r>
              <a:rPr lang="en-US" sz="1000" b="1" u="sng" dirty="0" smtClean="0"/>
              <a:t>DESIGN CRITERIA &amp;  SOLUTIONS</a:t>
            </a:r>
          </a:p>
          <a:p>
            <a:endParaRPr lang="en-US" sz="1000" dirty="0" smtClean="0"/>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Structural tripod is a point of interest but also integrated with adjacent architecture</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Remove as many sources from direct sight as possible. Illuminate the underside of overhang and use it as a luminous surface</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Use low profile fixtures to properly illuminate traffic areas without disturbing the architectural purity of the space</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Draw attention and interest to the building and Riverfront Wilmington</a:t>
            </a:r>
          </a:p>
          <a:p>
            <a:pPr>
              <a:buClr>
                <a:schemeClr val="bg2">
                  <a:lumMod val="40000"/>
                  <a:lumOff val="60000"/>
                </a:schemeClr>
              </a:buClr>
            </a:pPr>
            <a:endParaRPr lang="en-US" sz="1000" dirty="0" smtClean="0">
              <a:solidFill>
                <a:schemeClr val="bg2">
                  <a:lumMod val="20000"/>
                  <a:lumOff val="80000"/>
                </a:schemeClr>
              </a:solidFill>
              <a:latin typeface="+mj-lt"/>
            </a:endParaRPr>
          </a:p>
        </p:txBody>
      </p:sp>
      <p:sp>
        <p:nvSpPr>
          <p:cNvPr id="10" name="TextBox 9"/>
          <p:cNvSpPr txBox="1"/>
          <p:nvPr/>
        </p:nvSpPr>
        <p:spPr>
          <a:xfrm>
            <a:off x="152400" y="1866900"/>
            <a:ext cx="8991600" cy="1292662"/>
          </a:xfrm>
          <a:prstGeom prst="rect">
            <a:avLst/>
          </a:prstGeom>
          <a:noFill/>
        </p:spPr>
        <p:txBody>
          <a:bodyPr wrap="square" rtlCol="0">
            <a:spAutoFit/>
          </a:bodyPr>
          <a:lstStyle/>
          <a:p>
            <a:pPr>
              <a:buClr>
                <a:schemeClr val="tx2">
                  <a:lumMod val="75000"/>
                </a:schemeClr>
              </a:buClr>
              <a:buFont typeface="Arial" pitchFamily="34" charset="0"/>
              <a:buChar char="•"/>
            </a:pPr>
            <a:r>
              <a:rPr lang="en-US" sz="1000" b="1" dirty="0" smtClean="0">
                <a:latin typeface="+mj-lt"/>
              </a:rPr>
              <a:t>Target </a:t>
            </a:r>
            <a:r>
              <a:rPr lang="en-US" sz="1000" b="1" dirty="0" err="1" smtClean="0">
                <a:latin typeface="+mj-lt"/>
              </a:rPr>
              <a:t>Illuminance</a:t>
            </a:r>
            <a:r>
              <a:rPr lang="en-US" sz="1000" b="1" dirty="0" smtClean="0">
                <a:latin typeface="+mj-lt"/>
              </a:rPr>
              <a:t>: </a:t>
            </a:r>
            <a:r>
              <a:rPr lang="en-US" sz="1000" dirty="0" smtClean="0">
                <a:latin typeface="+mj-lt"/>
              </a:rPr>
              <a:t>5 </a:t>
            </a:r>
            <a:r>
              <a:rPr lang="en-US" sz="1000" dirty="0" err="1" smtClean="0">
                <a:latin typeface="+mj-lt"/>
              </a:rPr>
              <a:t>fc</a:t>
            </a:r>
            <a:r>
              <a:rPr lang="en-US" sz="1000" dirty="0" smtClean="0">
                <a:latin typeface="+mj-lt"/>
              </a:rPr>
              <a:t> (Horizontal), 3 </a:t>
            </a:r>
            <a:r>
              <a:rPr lang="en-US" sz="1000" dirty="0" err="1" smtClean="0">
                <a:latin typeface="+mj-lt"/>
              </a:rPr>
              <a:t>fc</a:t>
            </a:r>
            <a:r>
              <a:rPr lang="en-US" sz="1000" dirty="0" smtClean="0">
                <a:latin typeface="+mj-lt"/>
              </a:rPr>
              <a:t> (Vertical)</a:t>
            </a:r>
          </a:p>
          <a:p>
            <a:pPr>
              <a:buClr>
                <a:schemeClr val="tx2">
                  <a:lumMod val="75000"/>
                </a:schemeClr>
              </a:buClr>
              <a:buFont typeface="Arial" pitchFamily="34" charset="0"/>
              <a:buChar char="•"/>
            </a:pPr>
            <a:r>
              <a:rPr lang="en-US" sz="1000" b="1" dirty="0" smtClean="0">
                <a:latin typeface="+mj-lt"/>
              </a:rPr>
              <a:t>Minimize light pollution</a:t>
            </a:r>
          </a:p>
          <a:p>
            <a:pPr>
              <a:buClr>
                <a:schemeClr val="tx2">
                  <a:lumMod val="75000"/>
                </a:schemeClr>
              </a:buClr>
              <a:buFont typeface="Arial" pitchFamily="34" charset="0"/>
              <a:buChar char="•"/>
            </a:pPr>
            <a:r>
              <a:rPr lang="en-US" sz="1000" b="1" dirty="0" smtClean="0">
                <a:latin typeface="+mj-lt"/>
              </a:rPr>
              <a:t>Exterior Exposure (impression of Barclays)</a:t>
            </a:r>
          </a:p>
          <a:p>
            <a:pPr>
              <a:buClr>
                <a:schemeClr val="tx2">
                  <a:lumMod val="75000"/>
                </a:schemeClr>
              </a:buClr>
              <a:buFont typeface="Arial" pitchFamily="34" charset="0"/>
              <a:buChar char="•"/>
            </a:pPr>
            <a:r>
              <a:rPr lang="en-US" sz="1000" b="1" dirty="0" smtClean="0">
                <a:latin typeface="+mj-lt"/>
              </a:rPr>
              <a:t>Points of Interest</a:t>
            </a:r>
          </a:p>
          <a:p>
            <a:pPr>
              <a:buClr>
                <a:schemeClr val="tx2">
                  <a:lumMod val="75000"/>
                </a:schemeClr>
              </a:buClr>
              <a:buFont typeface="Arial" pitchFamily="34" charset="0"/>
              <a:buChar char="•"/>
            </a:pPr>
            <a:r>
              <a:rPr lang="en-US" sz="1000" b="1" dirty="0" smtClean="0">
                <a:latin typeface="+mj-lt"/>
              </a:rPr>
              <a:t>Minimize Reflected Glare</a:t>
            </a:r>
          </a:p>
          <a:p>
            <a:pPr>
              <a:buClr>
                <a:schemeClr val="tx2">
                  <a:lumMod val="75000"/>
                </a:schemeClr>
              </a:buClr>
              <a:buFont typeface="Arial" pitchFamily="34" charset="0"/>
              <a:buChar char="•"/>
            </a:pPr>
            <a:r>
              <a:rPr lang="en-US" sz="1000" b="1" dirty="0" smtClean="0">
                <a:latin typeface="+mj-lt"/>
              </a:rPr>
              <a:t>Uniform distribution of light on traffic surfaces</a:t>
            </a:r>
          </a:p>
          <a:p>
            <a:pPr>
              <a:buClr>
                <a:schemeClr val="tx2">
                  <a:lumMod val="75000"/>
                </a:schemeClr>
              </a:buClr>
              <a:buNone/>
            </a:pPr>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TextBox 6"/>
          <p:cNvSpPr txBox="1"/>
          <p:nvPr/>
        </p:nvSpPr>
        <p:spPr>
          <a:xfrm>
            <a:off x="228600" y="5468779"/>
            <a:ext cx="2743200" cy="246221"/>
          </a:xfrm>
          <a:prstGeom prst="rect">
            <a:avLst/>
          </a:prstGeom>
          <a:noFill/>
        </p:spPr>
        <p:txBody>
          <a:bodyPr wrap="square" rtlCol="0">
            <a:spAutoFit/>
          </a:bodyPr>
          <a:lstStyle/>
          <a:p>
            <a:pPr algn="ctr"/>
            <a:r>
              <a:rPr lang="en-US" sz="1000" b="1" dirty="0" smtClean="0">
                <a:latin typeface="+mj-lt"/>
              </a:rPr>
              <a:t>Tripod Photoshop Rendering</a:t>
            </a:r>
            <a:endParaRPr lang="en-US" sz="1000" b="1" dirty="0">
              <a:latin typeface="+mj-lt"/>
            </a:endParaRPr>
          </a:p>
        </p:txBody>
      </p:sp>
      <p:sp>
        <p:nvSpPr>
          <p:cNvPr id="8" name="Rectangle 7"/>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TRIPOD</a:t>
            </a:r>
          </a:p>
        </p:txBody>
      </p:sp>
      <p:pic>
        <p:nvPicPr>
          <p:cNvPr id="1026" name="Picture 2"/>
          <p:cNvPicPr>
            <a:picLocks noChangeAspect="1" noChangeArrowheads="1"/>
          </p:cNvPicPr>
          <p:nvPr/>
        </p:nvPicPr>
        <p:blipFill>
          <a:blip r:embed="rId2"/>
          <a:srcRect l="9375" t="28750" r="7500" b="21250"/>
          <a:stretch>
            <a:fillRect/>
          </a:stretch>
        </p:blipFill>
        <p:spPr bwMode="auto">
          <a:xfrm>
            <a:off x="4724400" y="2019300"/>
            <a:ext cx="3648456" cy="1645920"/>
          </a:xfrm>
          <a:prstGeom prst="rect">
            <a:avLst/>
          </a:prstGeom>
          <a:noFill/>
          <a:ln w="38100">
            <a:solidFill>
              <a:schemeClr val="tx2">
                <a:lumMod val="50000"/>
              </a:schemeClr>
            </a:solidFill>
            <a:miter lim="800000"/>
            <a:headEnd/>
            <a:tailEnd/>
          </a:ln>
          <a:effectLst/>
        </p:spPr>
      </p:pic>
      <p:sp>
        <p:nvSpPr>
          <p:cNvPr id="9" name="TextBox 8"/>
          <p:cNvSpPr txBox="1"/>
          <p:nvPr/>
        </p:nvSpPr>
        <p:spPr>
          <a:xfrm>
            <a:off x="5105400" y="3771900"/>
            <a:ext cx="2743200" cy="246221"/>
          </a:xfrm>
          <a:prstGeom prst="rect">
            <a:avLst/>
          </a:prstGeom>
          <a:noFill/>
        </p:spPr>
        <p:txBody>
          <a:bodyPr wrap="square" rtlCol="0">
            <a:spAutoFit/>
          </a:bodyPr>
          <a:lstStyle/>
          <a:p>
            <a:pPr algn="ctr"/>
            <a:r>
              <a:rPr lang="en-US" sz="1000" b="1" dirty="0" smtClean="0">
                <a:latin typeface="+mj-lt"/>
              </a:rPr>
              <a:t>Low Profile Roadway Lighting Example</a:t>
            </a:r>
            <a:endParaRPr lang="en-US" sz="1000" b="1" dirty="0">
              <a:latin typeface="+mj-lt"/>
            </a:endParaRPr>
          </a:p>
        </p:txBody>
      </p:sp>
      <p:pic>
        <p:nvPicPr>
          <p:cNvPr id="10" name="Picture 9" descr="tripod-1 copy.jpg"/>
          <p:cNvPicPr>
            <a:picLocks noChangeAspect="1"/>
          </p:cNvPicPr>
          <p:nvPr/>
        </p:nvPicPr>
        <p:blipFill>
          <a:blip r:embed="rId3" cstate="print">
            <a:lum bright="7000" contrast="-9000"/>
          </a:blip>
          <a:stretch>
            <a:fillRect/>
          </a:stretch>
        </p:blipFill>
        <p:spPr>
          <a:xfrm>
            <a:off x="381000" y="1485900"/>
            <a:ext cx="2560320" cy="3876324"/>
          </a:xfrm>
          <a:prstGeom prst="rect">
            <a:avLst/>
          </a:prstGeom>
          <a:ln w="38100">
            <a:solidFill>
              <a:schemeClr val="tx2">
                <a:lumMod val="50000"/>
              </a:schemeClr>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7" name="TextBox 6"/>
          <p:cNvSpPr txBox="1"/>
          <p:nvPr/>
        </p:nvSpPr>
        <p:spPr>
          <a:xfrm>
            <a:off x="990600" y="4914900"/>
            <a:ext cx="2743200" cy="246221"/>
          </a:xfrm>
          <a:prstGeom prst="rect">
            <a:avLst/>
          </a:prstGeom>
          <a:noFill/>
        </p:spPr>
        <p:txBody>
          <a:bodyPr wrap="square" rtlCol="0">
            <a:spAutoFit/>
          </a:bodyPr>
          <a:lstStyle/>
          <a:p>
            <a:pPr algn="ctr"/>
            <a:r>
              <a:rPr lang="en-US" sz="1000" b="1" dirty="0" smtClean="0">
                <a:latin typeface="+mj-lt"/>
              </a:rPr>
              <a:t>Tripod Spotlight &amp; Roadway Light Positions</a:t>
            </a:r>
            <a:endParaRPr lang="en-US" sz="1000" b="1" dirty="0">
              <a:latin typeface="+mj-lt"/>
            </a:endParaRPr>
          </a:p>
        </p:txBody>
      </p:sp>
      <p:sp>
        <p:nvSpPr>
          <p:cNvPr id="8" name="Rectangle 7"/>
          <p:cNvSpPr/>
          <p:nvPr/>
        </p:nvSpPr>
        <p:spPr>
          <a:xfrm>
            <a:off x="0" y="1333500"/>
            <a:ext cx="9144000" cy="338554"/>
          </a:xfrm>
          <a:prstGeom prst="rect">
            <a:avLst/>
          </a:prstGeom>
        </p:spPr>
        <p:txBody>
          <a:bodyPr wrap="square">
            <a:spAutoFit/>
          </a:bodyPr>
          <a:lstStyle/>
          <a:p>
            <a:pPr algn="ctr">
              <a:buNone/>
            </a:pPr>
            <a:r>
              <a:rPr lang="en-US" sz="1600" b="1" u="sng" dirty="0" smtClean="0">
                <a:solidFill>
                  <a:schemeClr val="tx2">
                    <a:lumMod val="75000"/>
                  </a:schemeClr>
                </a:solidFill>
              </a:rPr>
              <a:t>TRIPOD</a:t>
            </a:r>
          </a:p>
        </p:txBody>
      </p:sp>
      <p:sp>
        <p:nvSpPr>
          <p:cNvPr id="9" name="TextBox 8"/>
          <p:cNvSpPr txBox="1"/>
          <p:nvPr/>
        </p:nvSpPr>
        <p:spPr>
          <a:xfrm>
            <a:off x="5715000" y="5468779"/>
            <a:ext cx="2743200" cy="246221"/>
          </a:xfrm>
          <a:prstGeom prst="rect">
            <a:avLst/>
          </a:prstGeom>
          <a:noFill/>
        </p:spPr>
        <p:txBody>
          <a:bodyPr wrap="square" rtlCol="0">
            <a:spAutoFit/>
          </a:bodyPr>
          <a:lstStyle/>
          <a:p>
            <a:pPr algn="ctr"/>
            <a:r>
              <a:rPr lang="en-US" sz="1000" b="1" dirty="0" smtClean="0">
                <a:latin typeface="+mj-lt"/>
              </a:rPr>
              <a:t>Tripod Lighting Sketch (Plan View)</a:t>
            </a:r>
            <a:endParaRPr lang="en-US" sz="1000" b="1" dirty="0">
              <a:latin typeface="+mj-lt"/>
            </a:endParaRPr>
          </a:p>
        </p:txBody>
      </p:sp>
      <p:pic>
        <p:nvPicPr>
          <p:cNvPr id="15" name="Picture 14" descr="Picture1 copy.jpg"/>
          <p:cNvPicPr>
            <a:picLocks noChangeAspect="1"/>
          </p:cNvPicPr>
          <p:nvPr/>
        </p:nvPicPr>
        <p:blipFill>
          <a:blip r:embed="rId2"/>
          <a:stretch>
            <a:fillRect/>
          </a:stretch>
        </p:blipFill>
        <p:spPr>
          <a:xfrm>
            <a:off x="5715000" y="1409700"/>
            <a:ext cx="2944368" cy="4019702"/>
          </a:xfrm>
          <a:prstGeom prst="rect">
            <a:avLst/>
          </a:prstGeom>
        </p:spPr>
      </p:pic>
      <p:pic>
        <p:nvPicPr>
          <p:cNvPr id="16" name="Picture 15" descr="Picture2 copy.jpg"/>
          <p:cNvPicPr>
            <a:picLocks noChangeAspect="1"/>
          </p:cNvPicPr>
          <p:nvPr/>
        </p:nvPicPr>
        <p:blipFill>
          <a:blip r:embed="rId3"/>
          <a:stretch>
            <a:fillRect/>
          </a:stretch>
        </p:blipFill>
        <p:spPr>
          <a:xfrm>
            <a:off x="152400" y="1943100"/>
            <a:ext cx="4953000" cy="29138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409700"/>
            <a:ext cx="9144000" cy="1295400"/>
          </a:xfrm>
        </p:spPr>
        <p:txBody>
          <a:bodyPr>
            <a:normAutofit fontScale="85000" lnSpcReduction="20000"/>
          </a:bodyPr>
          <a:lstStyle/>
          <a:p>
            <a:pPr algn="ctr">
              <a:buNone/>
            </a:pPr>
            <a:r>
              <a:rPr lang="en-US" sz="1900" b="1" u="sng" dirty="0" smtClean="0">
                <a:solidFill>
                  <a:schemeClr val="tx2">
                    <a:lumMod val="75000"/>
                  </a:schemeClr>
                </a:solidFill>
              </a:rPr>
              <a:t>RIVERFRONT WILMINGTON</a:t>
            </a:r>
          </a:p>
          <a:p>
            <a:pPr>
              <a:buNone/>
            </a:pPr>
            <a:endParaRPr lang="en-US" sz="1400" u="sng" dirty="0" smtClean="0"/>
          </a:p>
          <a:p>
            <a:pPr>
              <a:buNone/>
            </a:pPr>
            <a:r>
              <a:rPr lang="en-US" sz="1400" dirty="0" smtClean="0"/>
              <a:t>	</a:t>
            </a:r>
            <a:r>
              <a:rPr lang="en-US" sz="1400" dirty="0" smtClean="0">
                <a:latin typeface="+mj-lt"/>
              </a:rPr>
              <a:t>One Christina Crescent is located in an area of Wilmington known as ‘Riverfront Wilmington’ which is on the banks of the Christina River. The building’s site is redeveloped brown field which was multi-parcel industrial wasteland. Decades ago, the area was a thriving industrial center, but was left abandoned for many years. Since the mid 1990s, the Riverfront Development Corporation of Delaware (RDC) has been revitalizing the area.</a:t>
            </a:r>
          </a:p>
          <a:p>
            <a:pPr algn="ctr">
              <a:buNone/>
            </a:pPr>
            <a:endParaRPr lang="en-US" sz="1600" u="sng" dirty="0" smtClean="0"/>
          </a:p>
          <a:p>
            <a:pPr algn="ctr">
              <a:buNone/>
            </a:pPr>
            <a:endParaRPr lang="en-US" sz="1600" dirty="0" smtClean="0">
              <a:solidFill>
                <a:schemeClr val="tx2">
                  <a:lumMod val="75000"/>
                </a:schemeClr>
              </a:solidFill>
            </a:endParaRPr>
          </a:p>
        </p:txBody>
      </p:sp>
      <p:pic>
        <p:nvPicPr>
          <p:cNvPr id="6" name="Picture 5" descr="wilmington_1950's.jpg"/>
          <p:cNvPicPr>
            <a:picLocks noChangeAspect="1"/>
          </p:cNvPicPr>
          <p:nvPr/>
        </p:nvPicPr>
        <p:blipFill>
          <a:blip r:embed="rId2"/>
          <a:stretch>
            <a:fillRect/>
          </a:stretch>
        </p:blipFill>
        <p:spPr>
          <a:xfrm>
            <a:off x="457200" y="2857500"/>
            <a:ext cx="3246120" cy="2560320"/>
          </a:xfrm>
          <a:prstGeom prst="rect">
            <a:avLst/>
          </a:prstGeom>
          <a:solidFill>
            <a:srgbClr val="FFFF00"/>
          </a:solidFill>
          <a:ln w="38100">
            <a:solidFill>
              <a:schemeClr val="tx2">
                <a:lumMod val="50000"/>
              </a:schemeClr>
            </a:solidFill>
          </a:ln>
        </p:spPr>
      </p:pic>
      <p:pic>
        <p:nvPicPr>
          <p:cNvPr id="7" name="Picture 6" descr="justisonlanding.JPG"/>
          <p:cNvPicPr>
            <a:picLocks noChangeAspect="1"/>
          </p:cNvPicPr>
          <p:nvPr/>
        </p:nvPicPr>
        <p:blipFill>
          <a:blip r:embed="rId3"/>
          <a:stretch>
            <a:fillRect/>
          </a:stretch>
        </p:blipFill>
        <p:spPr>
          <a:xfrm>
            <a:off x="4343400" y="2933700"/>
            <a:ext cx="4389120" cy="2468880"/>
          </a:xfrm>
          <a:prstGeom prst="rect">
            <a:avLst/>
          </a:prstGeom>
          <a:ln w="38100">
            <a:solidFill>
              <a:schemeClr val="tx2">
                <a:lumMod val="50000"/>
              </a:schemeClr>
            </a:solidFill>
          </a:ln>
        </p:spPr>
      </p:pic>
      <p:sp>
        <p:nvSpPr>
          <p:cNvPr id="8" name="TextBox 7"/>
          <p:cNvSpPr txBox="1"/>
          <p:nvPr/>
        </p:nvSpPr>
        <p:spPr>
          <a:xfrm>
            <a:off x="457200" y="5438001"/>
            <a:ext cx="3200400" cy="276999"/>
          </a:xfrm>
          <a:prstGeom prst="rect">
            <a:avLst/>
          </a:prstGeom>
          <a:noFill/>
        </p:spPr>
        <p:txBody>
          <a:bodyPr wrap="square" rtlCol="0">
            <a:spAutoFit/>
          </a:bodyPr>
          <a:lstStyle/>
          <a:p>
            <a:pPr algn="ctr"/>
            <a:r>
              <a:rPr lang="en-US" sz="1200" dirty="0" smtClean="0">
                <a:latin typeface="+mj-lt"/>
              </a:rPr>
              <a:t>Wilmington Riverfront (1950s)</a:t>
            </a:r>
            <a:endParaRPr lang="en-US" sz="1200" dirty="0">
              <a:latin typeface="+mj-lt"/>
            </a:endParaRPr>
          </a:p>
        </p:txBody>
      </p:sp>
      <p:sp>
        <p:nvSpPr>
          <p:cNvPr id="11" name="TextBox 10"/>
          <p:cNvSpPr txBox="1"/>
          <p:nvPr/>
        </p:nvSpPr>
        <p:spPr>
          <a:xfrm>
            <a:off x="4343400" y="5438001"/>
            <a:ext cx="4419600" cy="276999"/>
          </a:xfrm>
          <a:prstGeom prst="rect">
            <a:avLst/>
          </a:prstGeom>
          <a:noFill/>
        </p:spPr>
        <p:txBody>
          <a:bodyPr wrap="square" rtlCol="0">
            <a:spAutoFit/>
          </a:bodyPr>
          <a:lstStyle/>
          <a:p>
            <a:pPr algn="ctr"/>
            <a:r>
              <a:rPr lang="en-US" sz="1200" dirty="0" smtClean="0">
                <a:latin typeface="+mj-lt"/>
              </a:rPr>
              <a:t>Wilmington Riverfront (Present Day)</a:t>
            </a:r>
            <a:endParaRPr lang="en-US" sz="1200" dirty="0">
              <a:latin typeface="+mj-lt"/>
            </a:endParaRPr>
          </a:p>
        </p:txBody>
      </p:sp>
      <p:cxnSp>
        <p:nvCxnSpPr>
          <p:cNvPr id="14" name="Straight Connector 13"/>
          <p:cNvCxnSpPr/>
          <p:nvPr/>
        </p:nvCxnSpPr>
        <p:spPr>
          <a:xfrm rot="5400000">
            <a:off x="1066800" y="4305300"/>
            <a:ext cx="6096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4610100"/>
            <a:ext cx="10668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133600" y="4305300"/>
            <a:ext cx="6096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1600" y="4000500"/>
            <a:ext cx="10668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420394" y="3695700"/>
            <a:ext cx="456406" cy="79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48200" y="3924300"/>
            <a:ext cx="7620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5181600" y="3695700"/>
            <a:ext cx="4572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48200" y="3467100"/>
            <a:ext cx="762000" cy="158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5041698"/>
            <a:ext cx="6781800" cy="571500"/>
          </a:xfrm>
        </p:spPr>
        <p:txBody>
          <a:bodyPr>
            <a:normAutofit fontScale="85000" lnSpcReduction="10000"/>
          </a:bodyPr>
          <a:lstStyle/>
          <a:p>
            <a:r>
              <a:rPr lang="en-US" dirty="0" smtClean="0"/>
              <a:t>Penn State Architectural Engineering Senior Thesis</a:t>
            </a:r>
            <a:endParaRPr lang="en-US" dirty="0"/>
          </a:p>
        </p:txBody>
      </p:sp>
      <p:pic>
        <p:nvPicPr>
          <p:cNvPr id="4" name="Picture 3" descr="_U3E5603.JPG"/>
          <p:cNvPicPr>
            <a:picLocks noChangeAspect="1"/>
          </p:cNvPicPr>
          <p:nvPr/>
        </p:nvPicPr>
        <p:blipFill>
          <a:blip r:embed="rId3" cstate="print"/>
          <a:stretch>
            <a:fillRect/>
          </a:stretch>
        </p:blipFill>
        <p:spPr>
          <a:xfrm>
            <a:off x="152400" y="190500"/>
            <a:ext cx="3657600" cy="2399386"/>
          </a:xfrm>
          <a:prstGeom prst="rect">
            <a:avLst/>
          </a:prstGeom>
        </p:spPr>
      </p:pic>
      <p:sp>
        <p:nvSpPr>
          <p:cNvPr id="5" name="TextBox 4"/>
          <p:cNvSpPr txBox="1"/>
          <p:nvPr/>
        </p:nvSpPr>
        <p:spPr>
          <a:xfrm>
            <a:off x="3962400" y="647700"/>
            <a:ext cx="5181600" cy="1569660"/>
          </a:xfrm>
          <a:prstGeom prst="rect">
            <a:avLst/>
          </a:prstGeom>
          <a:noFill/>
        </p:spPr>
        <p:txBody>
          <a:bodyPr wrap="square" rtlCol="0">
            <a:spAutoFit/>
          </a:bodyPr>
          <a:lstStyle/>
          <a:p>
            <a:pPr algn="ctr"/>
            <a:r>
              <a:rPr lang="en-US" sz="2600" b="1" u="sng" dirty="0" smtClean="0">
                <a:solidFill>
                  <a:schemeClr val="tx2">
                    <a:lumMod val="50000"/>
                  </a:schemeClr>
                </a:solidFill>
                <a:latin typeface="Georgia" pitchFamily="18" charset="0"/>
              </a:rPr>
              <a:t>ONE CHRISTINA CRESCENT</a:t>
            </a:r>
          </a:p>
          <a:p>
            <a:pPr algn="ctr"/>
            <a:r>
              <a:rPr lang="en-US" sz="2400" b="1" u="sng" dirty="0" smtClean="0">
                <a:solidFill>
                  <a:schemeClr val="tx2">
                    <a:lumMod val="50000"/>
                  </a:schemeClr>
                </a:solidFill>
                <a:latin typeface="Georgia" pitchFamily="18" charset="0"/>
              </a:rPr>
              <a:t/>
            </a:r>
            <a:br>
              <a:rPr lang="en-US" sz="2400" b="1" u="sng" dirty="0" smtClean="0">
                <a:solidFill>
                  <a:schemeClr val="tx2">
                    <a:lumMod val="50000"/>
                  </a:schemeClr>
                </a:solidFill>
                <a:latin typeface="Georgia" pitchFamily="18" charset="0"/>
              </a:rPr>
            </a:br>
            <a:r>
              <a:rPr lang="en-US" sz="2600" dirty="0" smtClean="0">
                <a:solidFill>
                  <a:schemeClr val="tx2">
                    <a:lumMod val="50000"/>
                  </a:schemeClr>
                </a:solidFill>
                <a:latin typeface="Georgia" pitchFamily="18" charset="0"/>
              </a:rPr>
              <a:t>Wilmington, Delaware</a:t>
            </a:r>
            <a:endParaRPr lang="en-US" sz="2600" b="1" u="sng" dirty="0" smtClean="0">
              <a:solidFill>
                <a:schemeClr val="tx2">
                  <a:lumMod val="50000"/>
                </a:schemeClr>
              </a:solidFill>
              <a:latin typeface="Georgia" pitchFamily="18" charset="0"/>
            </a:endParaRPr>
          </a:p>
          <a:p>
            <a:pPr algn="ctr"/>
            <a:endParaRPr lang="en-US" u="sng" dirty="0">
              <a:solidFill>
                <a:schemeClr val="tx2">
                  <a:lumMod val="50000"/>
                </a:schemeClr>
              </a:solidFill>
              <a:latin typeface="Georgia" pitchFamily="18" charset="0"/>
            </a:endParaRPr>
          </a:p>
        </p:txBody>
      </p:sp>
      <p:sp>
        <p:nvSpPr>
          <p:cNvPr id="6" name="TextBox 5"/>
          <p:cNvSpPr txBox="1"/>
          <p:nvPr/>
        </p:nvSpPr>
        <p:spPr>
          <a:xfrm>
            <a:off x="0" y="3238500"/>
            <a:ext cx="9144000" cy="954107"/>
          </a:xfrm>
          <a:prstGeom prst="rect">
            <a:avLst/>
          </a:prstGeom>
          <a:noFill/>
        </p:spPr>
        <p:txBody>
          <a:bodyPr wrap="square" rtlCol="0">
            <a:spAutoFit/>
          </a:bodyPr>
          <a:lstStyle/>
          <a:p>
            <a:pPr algn="ctr"/>
            <a:r>
              <a:rPr lang="en-US" sz="2800" dirty="0" smtClean="0">
                <a:latin typeface="+mj-lt"/>
              </a:rPr>
              <a:t>Questions or Comments?</a:t>
            </a:r>
          </a:p>
          <a:p>
            <a:pPr algn="ctr"/>
            <a:endParaRPr lang="en-US" sz="2800" dirty="0">
              <a:latin typeface="+mj-lt"/>
            </a:endParaRPr>
          </a:p>
        </p:txBody>
      </p:sp>
      <p:cxnSp>
        <p:nvCxnSpPr>
          <p:cNvPr id="8" name="Straight Connector 7"/>
          <p:cNvCxnSpPr/>
          <p:nvPr/>
        </p:nvCxnSpPr>
        <p:spPr>
          <a:xfrm rot="5400000">
            <a:off x="2705100" y="1447800"/>
            <a:ext cx="2514600" cy="1588"/>
          </a:xfrm>
          <a:prstGeom prst="line">
            <a:avLst/>
          </a:prstGeom>
          <a:ln>
            <a:solidFill>
              <a:schemeClr val="accent1">
                <a:lumMod val="40000"/>
                <a:lumOff val="60000"/>
              </a:schemeClr>
            </a:solidFill>
          </a:ln>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a:off x="152400" y="2705100"/>
            <a:ext cx="3810000" cy="158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2095500"/>
            <a:ext cx="4876800" cy="1588"/>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
            <a:ext cx="81534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333500"/>
            <a:ext cx="9144000" cy="228600"/>
          </a:xfrm>
        </p:spPr>
        <p:txBody>
          <a:bodyPr>
            <a:normAutofit fontScale="25000" lnSpcReduction="20000"/>
          </a:bodyPr>
          <a:lstStyle/>
          <a:p>
            <a:pPr algn="ctr">
              <a:buNone/>
            </a:pPr>
            <a:r>
              <a:rPr lang="en-US" sz="6400" b="1" u="sng" dirty="0" smtClean="0">
                <a:solidFill>
                  <a:schemeClr val="tx2">
                    <a:lumMod val="75000"/>
                  </a:schemeClr>
                </a:solidFill>
              </a:rPr>
              <a:t>BUILDING DESIGN</a:t>
            </a:r>
            <a:endParaRPr lang="en-US" sz="6400" b="1" u="sng" dirty="0" smtClean="0"/>
          </a:p>
          <a:p>
            <a:pPr>
              <a:buNone/>
            </a:pPr>
            <a:r>
              <a:rPr lang="en-US" sz="3400" dirty="0" smtClean="0"/>
              <a:t>	</a:t>
            </a: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pic>
        <p:nvPicPr>
          <p:cNvPr id="16" name="Picture 15" descr="New Image.JPG"/>
          <p:cNvPicPr>
            <a:picLocks noChangeAspect="1"/>
          </p:cNvPicPr>
          <p:nvPr/>
        </p:nvPicPr>
        <p:blipFill>
          <a:blip r:embed="rId2" cstate="print"/>
          <a:stretch>
            <a:fillRect/>
          </a:stretch>
        </p:blipFill>
        <p:spPr>
          <a:xfrm>
            <a:off x="152400" y="3467100"/>
            <a:ext cx="2677114" cy="2069038"/>
          </a:xfrm>
          <a:prstGeom prst="rect">
            <a:avLst/>
          </a:prstGeom>
        </p:spPr>
      </p:pic>
      <p:pic>
        <p:nvPicPr>
          <p:cNvPr id="18" name="Picture 17" descr="New Image2.JPG"/>
          <p:cNvPicPr>
            <a:picLocks noChangeAspect="1"/>
          </p:cNvPicPr>
          <p:nvPr/>
        </p:nvPicPr>
        <p:blipFill>
          <a:blip r:embed="rId3" cstate="print"/>
          <a:stretch>
            <a:fillRect/>
          </a:stretch>
        </p:blipFill>
        <p:spPr>
          <a:xfrm>
            <a:off x="3200400" y="3467100"/>
            <a:ext cx="2677114" cy="2069038"/>
          </a:xfrm>
          <a:prstGeom prst="rect">
            <a:avLst/>
          </a:prstGeom>
        </p:spPr>
      </p:pic>
      <p:pic>
        <p:nvPicPr>
          <p:cNvPr id="19" name="Picture 18" descr="New Image3.JPG"/>
          <p:cNvPicPr>
            <a:picLocks noChangeAspect="1"/>
          </p:cNvPicPr>
          <p:nvPr/>
        </p:nvPicPr>
        <p:blipFill>
          <a:blip r:embed="rId4" cstate="print"/>
          <a:stretch>
            <a:fillRect/>
          </a:stretch>
        </p:blipFill>
        <p:spPr>
          <a:xfrm>
            <a:off x="6248400" y="3467100"/>
            <a:ext cx="2677114" cy="2069038"/>
          </a:xfrm>
          <a:prstGeom prst="rect">
            <a:avLst/>
          </a:prstGeom>
        </p:spPr>
      </p:pic>
      <p:sp>
        <p:nvSpPr>
          <p:cNvPr id="8" name="TextBox 7"/>
          <p:cNvSpPr txBox="1"/>
          <p:nvPr/>
        </p:nvSpPr>
        <p:spPr>
          <a:xfrm>
            <a:off x="2209800" y="1638300"/>
            <a:ext cx="4800600" cy="1169551"/>
          </a:xfrm>
          <a:prstGeom prst="rect">
            <a:avLst/>
          </a:prstGeom>
          <a:noFill/>
          <a:ln w="12700">
            <a:solidFill>
              <a:schemeClr val="tx2">
                <a:lumMod val="50000"/>
              </a:schemeClr>
            </a:solidFill>
          </a:ln>
        </p:spPr>
        <p:txBody>
          <a:bodyPr wrap="square" rtlCol="0">
            <a:spAutoFit/>
          </a:bodyPr>
          <a:lstStyle/>
          <a:p>
            <a:pPr>
              <a:buNone/>
            </a:pPr>
            <a:r>
              <a:rPr lang="en-US" sz="1000" b="1" dirty="0" smtClean="0">
                <a:solidFill>
                  <a:schemeClr val="tx2">
                    <a:lumMod val="75000"/>
                  </a:schemeClr>
                </a:solidFill>
              </a:rPr>
              <a:t>Design Architect: </a:t>
            </a:r>
            <a:r>
              <a:rPr lang="en-US" sz="1000" dirty="0" smtClean="0">
                <a:latin typeface="+mj-lt"/>
              </a:rPr>
              <a:t>Paul </a:t>
            </a:r>
            <a:r>
              <a:rPr lang="en-US" sz="1000" dirty="0" err="1" smtClean="0">
                <a:latin typeface="+mj-lt"/>
              </a:rPr>
              <a:t>Guggenberger</a:t>
            </a:r>
            <a:r>
              <a:rPr lang="en-US" sz="1000" dirty="0" smtClean="0">
                <a:latin typeface="+mj-lt"/>
              </a:rPr>
              <a:t>, AIA, </a:t>
            </a:r>
            <a:r>
              <a:rPr lang="en-US" sz="1000" dirty="0" err="1" smtClean="0">
                <a:latin typeface="+mj-lt"/>
              </a:rPr>
              <a:t>Moeckel</a:t>
            </a:r>
            <a:r>
              <a:rPr lang="en-US" sz="1000" dirty="0" smtClean="0">
                <a:latin typeface="+mj-lt"/>
              </a:rPr>
              <a:t> </a:t>
            </a:r>
            <a:r>
              <a:rPr lang="en-US" sz="1000" dirty="0" err="1" smtClean="0">
                <a:latin typeface="+mj-lt"/>
              </a:rPr>
              <a:t>Carbonell</a:t>
            </a:r>
            <a:r>
              <a:rPr lang="en-US" sz="1000" dirty="0" smtClean="0">
                <a:latin typeface="+mj-lt"/>
              </a:rPr>
              <a:t> Associates, Inc. </a:t>
            </a:r>
            <a:r>
              <a:rPr lang="en-US" sz="1000" dirty="0" smtClean="0">
                <a:latin typeface="+mj-lt"/>
                <a:hlinkClick r:id="rId5"/>
              </a:rPr>
              <a:t/>
            </a:r>
            <a:br>
              <a:rPr lang="en-US" sz="1000" dirty="0" smtClean="0">
                <a:latin typeface="+mj-lt"/>
                <a:hlinkClick r:id="rId5"/>
              </a:rPr>
            </a:br>
            <a:r>
              <a:rPr lang="en-US" sz="1000" b="1" dirty="0" smtClean="0">
                <a:solidFill>
                  <a:schemeClr val="tx2">
                    <a:lumMod val="75000"/>
                  </a:schemeClr>
                </a:solidFill>
              </a:rPr>
              <a:t>Architect of Record: </a:t>
            </a:r>
            <a:r>
              <a:rPr lang="en-US" sz="1000" dirty="0" smtClean="0">
                <a:latin typeface="+mj-lt"/>
              </a:rPr>
              <a:t>Mark G. Hitchcock, AIA</a:t>
            </a:r>
            <a:r>
              <a:rPr lang="en-US" sz="1000" dirty="0" smtClean="0"/>
              <a:t/>
            </a:r>
            <a:br>
              <a:rPr lang="en-US" sz="1000" dirty="0" smtClean="0"/>
            </a:br>
            <a:r>
              <a:rPr lang="en-US" sz="1000" b="1" dirty="0" smtClean="0">
                <a:solidFill>
                  <a:schemeClr val="tx2">
                    <a:lumMod val="75000"/>
                  </a:schemeClr>
                </a:solidFill>
              </a:rPr>
              <a:t>Interior Design: </a:t>
            </a:r>
            <a:r>
              <a:rPr lang="en-US" sz="1000" dirty="0" smtClean="0">
                <a:latin typeface="+mj-lt"/>
              </a:rPr>
              <a:t>Mitchell Associates</a:t>
            </a:r>
            <a:r>
              <a:rPr lang="en-US" sz="1000" dirty="0" smtClean="0"/>
              <a:t/>
            </a:r>
            <a:br>
              <a:rPr lang="en-US" sz="1000" dirty="0" smtClean="0"/>
            </a:br>
            <a:r>
              <a:rPr lang="en-US" sz="1000" b="1" dirty="0" smtClean="0">
                <a:solidFill>
                  <a:schemeClr val="tx2">
                    <a:lumMod val="75000"/>
                  </a:schemeClr>
                </a:solidFill>
              </a:rPr>
              <a:t>Structural Engineer: </a:t>
            </a:r>
            <a:r>
              <a:rPr lang="en-US" sz="1000" dirty="0" smtClean="0">
                <a:latin typeface="+mj-lt"/>
              </a:rPr>
              <a:t>O'Donnell </a:t>
            </a:r>
            <a:r>
              <a:rPr lang="en-US" sz="1000" dirty="0" err="1" smtClean="0">
                <a:latin typeface="+mj-lt"/>
              </a:rPr>
              <a:t>Naccarato</a:t>
            </a:r>
            <a:r>
              <a:rPr lang="en-US" sz="1000" dirty="0" smtClean="0">
                <a:latin typeface="+mj-lt"/>
              </a:rPr>
              <a:t> Macintosh</a:t>
            </a:r>
            <a:r>
              <a:rPr lang="en-US" sz="1000" dirty="0" smtClean="0"/>
              <a:t/>
            </a:r>
            <a:br>
              <a:rPr lang="en-US" sz="1000" dirty="0" smtClean="0"/>
            </a:br>
            <a:r>
              <a:rPr lang="en-US" sz="1000" b="1" dirty="0" smtClean="0">
                <a:solidFill>
                  <a:schemeClr val="tx2">
                    <a:lumMod val="75000"/>
                  </a:schemeClr>
                </a:solidFill>
              </a:rPr>
              <a:t>Civil Engineer: </a:t>
            </a:r>
            <a:r>
              <a:rPr lang="en-US" sz="1000" dirty="0" err="1" smtClean="0">
                <a:latin typeface="+mj-lt"/>
              </a:rPr>
              <a:t>Rummel</a:t>
            </a:r>
            <a:r>
              <a:rPr lang="en-US" sz="1000" dirty="0" smtClean="0">
                <a:latin typeface="+mj-lt"/>
              </a:rPr>
              <a:t>, </a:t>
            </a:r>
            <a:r>
              <a:rPr lang="en-US" sz="1000" dirty="0" err="1" smtClean="0">
                <a:latin typeface="+mj-lt"/>
              </a:rPr>
              <a:t>Klepper</a:t>
            </a:r>
            <a:r>
              <a:rPr lang="en-US" sz="1000" dirty="0" smtClean="0">
                <a:latin typeface="+mj-lt"/>
              </a:rPr>
              <a:t>, </a:t>
            </a:r>
            <a:r>
              <a:rPr lang="en-US" sz="1000" dirty="0" err="1" smtClean="0">
                <a:latin typeface="+mj-lt"/>
              </a:rPr>
              <a:t>Kahl</a:t>
            </a:r>
            <a:r>
              <a:rPr lang="en-US" sz="1000" dirty="0" smtClean="0">
                <a:latin typeface="+mj-lt"/>
              </a:rPr>
              <a:t> LLP</a:t>
            </a:r>
            <a:r>
              <a:rPr lang="en-US" sz="1000" dirty="0" smtClean="0"/>
              <a:t/>
            </a:r>
            <a:br>
              <a:rPr lang="en-US" sz="1000" dirty="0" smtClean="0"/>
            </a:br>
            <a:r>
              <a:rPr lang="en-US" sz="1000" b="1" dirty="0" smtClean="0">
                <a:solidFill>
                  <a:schemeClr val="tx2">
                    <a:lumMod val="75000"/>
                  </a:schemeClr>
                </a:solidFill>
              </a:rPr>
              <a:t>Environmental Engineer: </a:t>
            </a:r>
            <a:r>
              <a:rPr lang="en-US" sz="1000" dirty="0" err="1" smtClean="0">
                <a:latin typeface="+mj-lt"/>
              </a:rPr>
              <a:t>Brightfields</a:t>
            </a:r>
            <a:r>
              <a:rPr lang="en-US" sz="1000" dirty="0" smtClean="0">
                <a:latin typeface="+mj-lt"/>
              </a:rPr>
              <a:t> Inc.</a:t>
            </a:r>
            <a:r>
              <a:rPr lang="en-US" sz="1000" dirty="0" smtClean="0"/>
              <a:t/>
            </a:r>
            <a:br>
              <a:rPr lang="en-US" sz="1000" dirty="0" smtClean="0"/>
            </a:br>
            <a:r>
              <a:rPr lang="en-US" sz="1000" b="1" dirty="0" smtClean="0">
                <a:solidFill>
                  <a:schemeClr val="tx2">
                    <a:lumMod val="75000"/>
                  </a:schemeClr>
                </a:solidFill>
              </a:rPr>
              <a:t>Geotechnical Engineer:</a:t>
            </a:r>
            <a:r>
              <a:rPr lang="en-US" sz="1000" dirty="0" smtClean="0">
                <a:solidFill>
                  <a:schemeClr val="tx2">
                    <a:lumMod val="75000"/>
                  </a:schemeClr>
                </a:solidFill>
              </a:rPr>
              <a:t> </a:t>
            </a:r>
            <a:r>
              <a:rPr lang="en-US" sz="1000" dirty="0" err="1" smtClean="0">
                <a:latin typeface="+mj-lt"/>
              </a:rPr>
              <a:t>Duffields</a:t>
            </a:r>
            <a:r>
              <a:rPr lang="en-US" sz="1000" dirty="0" smtClean="0">
                <a:latin typeface="+mj-lt"/>
              </a:rPr>
              <a:t> Associates, Inc.</a:t>
            </a:r>
          </a:p>
        </p:txBody>
      </p:sp>
      <p:sp>
        <p:nvSpPr>
          <p:cNvPr id="9" name="TextBox 8"/>
          <p:cNvSpPr txBox="1"/>
          <p:nvPr/>
        </p:nvSpPr>
        <p:spPr>
          <a:xfrm>
            <a:off x="152400" y="2933700"/>
            <a:ext cx="8839200" cy="400110"/>
          </a:xfrm>
          <a:prstGeom prst="rect">
            <a:avLst/>
          </a:prstGeom>
          <a:noFill/>
          <a:ln w="12700">
            <a:solidFill>
              <a:schemeClr val="tx2">
                <a:lumMod val="50000"/>
              </a:schemeClr>
            </a:solidFill>
          </a:ln>
        </p:spPr>
        <p:txBody>
          <a:bodyPr wrap="square" rtlCol="0">
            <a:spAutoFit/>
          </a:bodyPr>
          <a:lstStyle/>
          <a:p>
            <a:pPr>
              <a:buNone/>
            </a:pPr>
            <a:r>
              <a:rPr lang="en-US" sz="1000" b="1" dirty="0" smtClean="0">
                <a:solidFill>
                  <a:schemeClr val="accent1">
                    <a:lumMod val="20000"/>
                    <a:lumOff val="80000"/>
                  </a:schemeClr>
                </a:solidFill>
                <a:latin typeface="+mj-lt"/>
              </a:rPr>
              <a:t>There were aspirations during design for the building to be LEED certified. This was never realized, but aspects were retained. The green roof is the most prominent feature of the building originally part of the LEED design.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333500"/>
            <a:ext cx="9144000" cy="304800"/>
          </a:xfrm>
        </p:spPr>
        <p:txBody>
          <a:bodyPr>
            <a:normAutofit fontScale="25000" lnSpcReduction="20000"/>
          </a:bodyPr>
          <a:lstStyle/>
          <a:p>
            <a:pPr algn="ctr">
              <a:buNone/>
            </a:pPr>
            <a:r>
              <a:rPr lang="en-US" sz="6400" b="1" u="sng" dirty="0" smtClean="0">
                <a:solidFill>
                  <a:schemeClr val="tx2">
                    <a:lumMod val="75000"/>
                  </a:schemeClr>
                </a:solidFill>
              </a:rPr>
              <a:t>THESIS CONCEPTUAL DESIGN</a:t>
            </a:r>
          </a:p>
          <a:p>
            <a:pPr algn="ctr">
              <a:buNone/>
            </a:pPr>
            <a:endParaRPr lang="en-US" sz="1400" u="sng"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pic>
        <p:nvPicPr>
          <p:cNvPr id="5" name="Picture 4" descr="_U3E5575.JPG"/>
          <p:cNvPicPr>
            <a:picLocks noChangeAspect="1"/>
          </p:cNvPicPr>
          <p:nvPr/>
        </p:nvPicPr>
        <p:blipFill>
          <a:blip r:embed="rId2"/>
          <a:stretch>
            <a:fillRect/>
          </a:stretch>
        </p:blipFill>
        <p:spPr>
          <a:xfrm>
            <a:off x="4343400" y="2095500"/>
            <a:ext cx="4572000" cy="3044952"/>
          </a:xfrm>
          <a:prstGeom prst="rect">
            <a:avLst/>
          </a:prstGeom>
          <a:ln w="38100">
            <a:solidFill>
              <a:schemeClr val="tx2">
                <a:lumMod val="50000"/>
              </a:schemeClr>
            </a:solidFill>
          </a:ln>
        </p:spPr>
      </p:pic>
      <p:sp>
        <p:nvSpPr>
          <p:cNvPr id="6" name="Rectangle 5"/>
          <p:cNvSpPr/>
          <p:nvPr/>
        </p:nvSpPr>
        <p:spPr>
          <a:xfrm>
            <a:off x="152400" y="1866900"/>
            <a:ext cx="4114800" cy="3754874"/>
          </a:xfrm>
          <a:prstGeom prst="rect">
            <a:avLst/>
          </a:prstGeom>
        </p:spPr>
        <p:txBody>
          <a:bodyPr wrap="square">
            <a:spAutoFit/>
          </a:bodyPr>
          <a:lstStyle/>
          <a:p>
            <a:pPr>
              <a:buNone/>
            </a:pPr>
            <a:r>
              <a:rPr lang="en-US" sz="1400" u="sng" dirty="0" smtClean="0">
                <a:solidFill>
                  <a:schemeClr val="accent3">
                    <a:lumMod val="20000"/>
                    <a:lumOff val="80000"/>
                  </a:schemeClr>
                </a:solidFill>
              </a:rPr>
              <a:t>AREAS TO BE REDESIGNED</a:t>
            </a:r>
          </a:p>
          <a:p>
            <a:pPr>
              <a:buNone/>
            </a:pPr>
            <a:endParaRPr lang="en-US" sz="1400" u="sng" dirty="0" smtClean="0">
              <a:solidFill>
                <a:schemeClr val="tx2">
                  <a:lumMod val="75000"/>
                </a:schemeClr>
              </a:solidFill>
            </a:endParaRP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Open Office </a:t>
            </a: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Auditorium</a:t>
            </a: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Lobby</a:t>
            </a: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Dining Area</a:t>
            </a: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Tripod (Outdoor)</a:t>
            </a:r>
          </a:p>
          <a:p>
            <a:pPr>
              <a:buClr>
                <a:schemeClr val="bg2">
                  <a:lumMod val="40000"/>
                  <a:lumOff val="60000"/>
                </a:schemeClr>
              </a:buClr>
              <a:buFont typeface="Arial" pitchFamily="34" charset="0"/>
              <a:buChar char="•"/>
            </a:pPr>
            <a:endParaRPr lang="en-US" sz="1400" dirty="0" smtClean="0">
              <a:solidFill>
                <a:schemeClr val="bg2">
                  <a:lumMod val="20000"/>
                  <a:lumOff val="80000"/>
                </a:schemeClr>
              </a:solidFill>
              <a:latin typeface="+mj-lt"/>
            </a:endParaRPr>
          </a:p>
          <a:p>
            <a:pPr>
              <a:buClr>
                <a:schemeClr val="tx2">
                  <a:lumMod val="75000"/>
                </a:schemeClr>
              </a:buClr>
              <a:buFont typeface="Arial" pitchFamily="34" charset="0"/>
              <a:buChar char="•"/>
            </a:pPr>
            <a:endParaRPr lang="en-US" sz="1400" dirty="0" smtClean="0"/>
          </a:p>
          <a:p>
            <a:pPr>
              <a:buClr>
                <a:schemeClr val="tx2">
                  <a:lumMod val="75000"/>
                </a:schemeClr>
              </a:buClr>
              <a:buNone/>
            </a:pPr>
            <a:r>
              <a:rPr lang="en-US" sz="1400" u="sng" dirty="0" smtClean="0">
                <a:solidFill>
                  <a:schemeClr val="accent3">
                    <a:lumMod val="20000"/>
                    <a:lumOff val="80000"/>
                  </a:schemeClr>
                </a:solidFill>
              </a:rPr>
              <a:t>OVERALL DESIGN GOALS</a:t>
            </a:r>
          </a:p>
          <a:p>
            <a:pPr>
              <a:buClr>
                <a:schemeClr val="tx2">
                  <a:lumMod val="75000"/>
                </a:schemeClr>
              </a:buClr>
              <a:buNone/>
            </a:pPr>
            <a:endParaRPr lang="en-US" sz="1400" u="sng" dirty="0" smtClean="0">
              <a:solidFill>
                <a:schemeClr val="tx2">
                  <a:lumMod val="75000"/>
                </a:schemeClr>
              </a:solidFill>
            </a:endParaRP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Maximize energy efficiency</a:t>
            </a: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Minimize environmental impact</a:t>
            </a: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Reinforce a positive image of Barclays Bank</a:t>
            </a:r>
          </a:p>
          <a:p>
            <a:pPr>
              <a:buClr>
                <a:schemeClr val="bg2">
                  <a:lumMod val="40000"/>
                  <a:lumOff val="60000"/>
                </a:schemeClr>
              </a:buClr>
            </a:pPr>
            <a:r>
              <a:rPr lang="en-US" sz="1400" dirty="0" smtClean="0">
                <a:solidFill>
                  <a:schemeClr val="bg2">
                    <a:lumMod val="20000"/>
                    <a:lumOff val="80000"/>
                  </a:schemeClr>
                </a:solidFill>
                <a:latin typeface="+mj-lt"/>
              </a:rPr>
              <a:t>  Delaware</a:t>
            </a:r>
          </a:p>
          <a:p>
            <a:pPr>
              <a:buClr>
                <a:schemeClr val="bg2">
                  <a:lumMod val="40000"/>
                  <a:lumOff val="60000"/>
                </a:schemeClr>
              </a:buClr>
              <a:buFont typeface="Arial" pitchFamily="34" charset="0"/>
              <a:buChar char="•"/>
            </a:pPr>
            <a:r>
              <a:rPr lang="en-US" sz="1400" dirty="0" smtClean="0">
                <a:solidFill>
                  <a:schemeClr val="bg2">
                    <a:lumMod val="20000"/>
                    <a:lumOff val="80000"/>
                  </a:schemeClr>
                </a:solidFill>
                <a:latin typeface="+mj-lt"/>
              </a:rPr>
              <a:t> Attention to employee well-being and office</a:t>
            </a:r>
          </a:p>
          <a:p>
            <a:pPr>
              <a:buClr>
                <a:schemeClr val="bg2">
                  <a:lumMod val="40000"/>
                  <a:lumOff val="60000"/>
                </a:schemeClr>
              </a:buClr>
            </a:pPr>
            <a:r>
              <a:rPr lang="en-US" sz="1400" dirty="0" smtClean="0">
                <a:solidFill>
                  <a:schemeClr val="bg2">
                    <a:lumMod val="20000"/>
                    <a:lumOff val="80000"/>
                  </a:schemeClr>
                </a:solidFill>
                <a:latin typeface="+mj-lt"/>
              </a:rPr>
              <a:t>  productivity</a:t>
            </a:r>
          </a:p>
        </p:txBody>
      </p:sp>
      <p:cxnSp>
        <p:nvCxnSpPr>
          <p:cNvPr id="8" name="Straight Connector 7"/>
          <p:cNvCxnSpPr/>
          <p:nvPr/>
        </p:nvCxnSpPr>
        <p:spPr>
          <a:xfrm rot="10800000">
            <a:off x="152400" y="3619500"/>
            <a:ext cx="4038600" cy="1588"/>
          </a:xfrm>
          <a:prstGeom prst="line">
            <a:avLst/>
          </a:prstGeom>
          <a:ln w="254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3352800" y="2781300"/>
            <a:ext cx="1676400" cy="1588"/>
          </a:xfrm>
          <a:prstGeom prst="line">
            <a:avLst/>
          </a:prstGeom>
          <a:ln w="254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91000" y="1943100"/>
            <a:ext cx="4800600" cy="1588"/>
          </a:xfrm>
          <a:prstGeom prst="line">
            <a:avLst/>
          </a:prstGeom>
          <a:ln w="254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352800" y="4457700"/>
            <a:ext cx="1676400" cy="1588"/>
          </a:xfrm>
          <a:prstGeom prst="line">
            <a:avLst/>
          </a:prstGeom>
          <a:ln w="254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91000" y="5295900"/>
            <a:ext cx="4800600" cy="1588"/>
          </a:xfrm>
          <a:prstGeom prst="line">
            <a:avLst/>
          </a:prstGeom>
          <a:ln w="254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1828800" y="3543300"/>
            <a:ext cx="2286000" cy="1588"/>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14600" y="3695700"/>
            <a:ext cx="1600200" cy="1588"/>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333500"/>
            <a:ext cx="9144000" cy="304800"/>
          </a:xfrm>
        </p:spPr>
        <p:txBody>
          <a:bodyPr>
            <a:normAutofit fontScale="25000" lnSpcReduction="20000"/>
          </a:bodyPr>
          <a:lstStyle/>
          <a:p>
            <a:pPr algn="ctr">
              <a:buNone/>
            </a:pPr>
            <a:r>
              <a:rPr lang="en-US" sz="6400" b="1" u="sng" dirty="0" smtClean="0">
                <a:solidFill>
                  <a:schemeClr val="tx2">
                    <a:lumMod val="75000"/>
                  </a:schemeClr>
                </a:solidFill>
              </a:rPr>
              <a:t>OPEN OFFICE</a:t>
            </a:r>
          </a:p>
          <a:p>
            <a:pPr algn="ctr">
              <a:buNone/>
            </a:pPr>
            <a:endParaRPr lang="en-US" sz="1400" u="sng"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sp>
        <p:nvSpPr>
          <p:cNvPr id="8" name="TextBox 7"/>
          <p:cNvSpPr txBox="1"/>
          <p:nvPr/>
        </p:nvSpPr>
        <p:spPr>
          <a:xfrm>
            <a:off x="533400" y="4914900"/>
            <a:ext cx="8077200" cy="246221"/>
          </a:xfrm>
          <a:prstGeom prst="rect">
            <a:avLst/>
          </a:prstGeom>
          <a:noFill/>
        </p:spPr>
        <p:txBody>
          <a:bodyPr wrap="square" rtlCol="0">
            <a:spAutoFit/>
          </a:bodyPr>
          <a:lstStyle/>
          <a:p>
            <a:pPr algn="ctr"/>
            <a:r>
              <a:rPr lang="en-US" sz="1000" b="1" dirty="0" smtClean="0">
                <a:latin typeface="+mj-lt"/>
              </a:rPr>
              <a:t>SECOND FLOOR OPEN OFFICE FLOOR PLAN</a:t>
            </a:r>
            <a:endParaRPr lang="en-US" sz="1000" b="1" dirty="0">
              <a:latin typeface="+mj-lt"/>
            </a:endParaRPr>
          </a:p>
        </p:txBody>
      </p:sp>
      <p:pic>
        <p:nvPicPr>
          <p:cNvPr id="11" name="Picture 10" descr="open office plan copy.jpg"/>
          <p:cNvPicPr>
            <a:picLocks noChangeAspect="1"/>
          </p:cNvPicPr>
          <p:nvPr/>
        </p:nvPicPr>
        <p:blipFill>
          <a:blip r:embed="rId2" cstate="print">
            <a:lum bright="-5000" contrast="-19000"/>
          </a:blip>
          <a:stretch>
            <a:fillRect/>
          </a:stretch>
        </p:blipFill>
        <p:spPr>
          <a:xfrm rot="16200000">
            <a:off x="3096158" y="-695858"/>
            <a:ext cx="2943149" cy="8068666"/>
          </a:xfrm>
          <a:prstGeom prst="rect">
            <a:avLst/>
          </a:prstGeom>
          <a:ln w="38100">
            <a:solidFill>
              <a:schemeClr val="tx2">
                <a:lumMod val="5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333500"/>
            <a:ext cx="9144000" cy="304800"/>
          </a:xfrm>
        </p:spPr>
        <p:txBody>
          <a:bodyPr>
            <a:normAutofit fontScale="25000" lnSpcReduction="20000"/>
          </a:bodyPr>
          <a:lstStyle/>
          <a:p>
            <a:pPr algn="ctr">
              <a:buNone/>
            </a:pPr>
            <a:r>
              <a:rPr lang="en-US" sz="6400" b="1" u="sng" dirty="0" smtClean="0">
                <a:solidFill>
                  <a:schemeClr val="tx2">
                    <a:lumMod val="75000"/>
                  </a:schemeClr>
                </a:solidFill>
              </a:rPr>
              <a:t>OPEN OFFICE</a:t>
            </a:r>
          </a:p>
          <a:p>
            <a:pPr algn="ctr">
              <a:buNone/>
            </a:pPr>
            <a:endParaRPr lang="en-US" sz="1400" u="sng"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pic>
        <p:nvPicPr>
          <p:cNvPr id="9" name="Picture 8" descr="Tech 3 040.jpg"/>
          <p:cNvPicPr>
            <a:picLocks noChangeAspect="1"/>
          </p:cNvPicPr>
          <p:nvPr/>
        </p:nvPicPr>
        <p:blipFill>
          <a:blip r:embed="rId2" cstate="print">
            <a:lum bright="-21000" contrast="-30000"/>
          </a:blip>
          <a:stretch>
            <a:fillRect/>
          </a:stretch>
        </p:blipFill>
        <p:spPr>
          <a:xfrm>
            <a:off x="457200" y="1943100"/>
            <a:ext cx="8168293" cy="2749434"/>
          </a:xfrm>
          <a:prstGeom prst="rect">
            <a:avLst/>
          </a:prstGeom>
          <a:ln w="38100">
            <a:solidFill>
              <a:schemeClr val="tx2">
                <a:lumMod val="50000"/>
              </a:schemeClr>
            </a:solidFill>
          </a:ln>
        </p:spPr>
      </p:pic>
      <p:sp>
        <p:nvSpPr>
          <p:cNvPr id="10" name="TextBox 9"/>
          <p:cNvSpPr txBox="1"/>
          <p:nvPr/>
        </p:nvSpPr>
        <p:spPr>
          <a:xfrm>
            <a:off x="457200" y="4762500"/>
            <a:ext cx="8229600" cy="246221"/>
          </a:xfrm>
          <a:prstGeom prst="rect">
            <a:avLst/>
          </a:prstGeom>
          <a:noFill/>
        </p:spPr>
        <p:txBody>
          <a:bodyPr wrap="square" rtlCol="0">
            <a:spAutoFit/>
          </a:bodyPr>
          <a:lstStyle/>
          <a:p>
            <a:pPr algn="ctr"/>
            <a:r>
              <a:rPr lang="en-US" sz="1000" b="1" dirty="0" smtClean="0">
                <a:latin typeface="+mj-lt"/>
              </a:rPr>
              <a:t>SECOND FLOOR OPEN OFFICE REFLECTED CEILING PLAN</a:t>
            </a:r>
            <a:endParaRPr lang="en-US" sz="10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75000"/>
                  </a:schemeClr>
                </a:solidFill>
                <a:latin typeface="Georgia" pitchFamily="18" charset="0"/>
              </a:rPr>
              <a:t> </a:t>
            </a:r>
            <a:br>
              <a:rPr lang="en-US" sz="1800" b="1" u="sng" dirty="0" smtClean="0">
                <a:solidFill>
                  <a:schemeClr val="tx2">
                    <a:lumMod val="75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sp>
        <p:nvSpPr>
          <p:cNvPr id="4" name="Content Placeholder 3"/>
          <p:cNvSpPr>
            <a:spLocks noGrp="1"/>
          </p:cNvSpPr>
          <p:nvPr>
            <p:ph sz="quarter" idx="1"/>
          </p:nvPr>
        </p:nvSpPr>
        <p:spPr>
          <a:xfrm>
            <a:off x="0" y="1333500"/>
            <a:ext cx="9144000" cy="228600"/>
          </a:xfrm>
        </p:spPr>
        <p:txBody>
          <a:bodyPr>
            <a:normAutofit fontScale="25000" lnSpcReduction="20000"/>
          </a:bodyPr>
          <a:lstStyle/>
          <a:p>
            <a:pPr algn="ctr">
              <a:buNone/>
            </a:pPr>
            <a:r>
              <a:rPr lang="en-US" sz="6400" b="1" u="sng" dirty="0" smtClean="0">
                <a:solidFill>
                  <a:schemeClr val="tx2">
                    <a:lumMod val="75000"/>
                  </a:schemeClr>
                </a:solidFill>
              </a:rPr>
              <a:t>OPEN OFFICE</a:t>
            </a:r>
          </a:p>
          <a:p>
            <a:pPr algn="ctr">
              <a:buNone/>
            </a:pPr>
            <a:endParaRPr lang="en-US" sz="1400" u="sng"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Clr>
                <a:schemeClr val="tx2">
                  <a:lumMod val="75000"/>
                </a:schemeClr>
              </a:buClr>
              <a:buNone/>
            </a:pPr>
            <a:endParaRPr lang="en-US" sz="3400" b="1" dirty="0" smtClean="0"/>
          </a:p>
          <a:p>
            <a:pPr>
              <a:buNone/>
            </a:pPr>
            <a:endParaRPr lang="en-US" sz="2200" dirty="0" smtClean="0"/>
          </a:p>
          <a:p>
            <a:pPr>
              <a:buNone/>
            </a:pPr>
            <a:r>
              <a:rPr lang="en-US" sz="2200" dirty="0" smtClean="0"/>
              <a:t>	</a:t>
            </a:r>
            <a:endParaRPr lang="en-US" sz="2200" dirty="0" smtClean="0">
              <a:solidFill>
                <a:schemeClr val="accent1">
                  <a:lumMod val="20000"/>
                  <a:lumOff val="80000"/>
                </a:schemeClr>
              </a:solidFill>
            </a:endParaRPr>
          </a:p>
          <a:p>
            <a:pPr>
              <a:buNone/>
            </a:pPr>
            <a:endParaRPr lang="en-US" sz="1400" dirty="0" smtClean="0"/>
          </a:p>
          <a:p>
            <a:pPr algn="ctr">
              <a:buNone/>
            </a:pPr>
            <a:endParaRPr lang="en-US" sz="1600" u="sng" dirty="0" smtClean="0"/>
          </a:p>
          <a:p>
            <a:pPr algn="ctr">
              <a:buNone/>
            </a:pPr>
            <a:endParaRPr lang="en-US" sz="1600" dirty="0" smtClean="0">
              <a:solidFill>
                <a:schemeClr val="tx2">
                  <a:lumMod val="75000"/>
                </a:schemeClr>
              </a:solidFill>
            </a:endParaRPr>
          </a:p>
        </p:txBody>
      </p:sp>
      <p:sp>
        <p:nvSpPr>
          <p:cNvPr id="6" name="TextBox 5"/>
          <p:cNvSpPr txBox="1"/>
          <p:nvPr/>
        </p:nvSpPr>
        <p:spPr>
          <a:xfrm>
            <a:off x="152400" y="1714500"/>
            <a:ext cx="8991600" cy="984885"/>
          </a:xfrm>
          <a:prstGeom prst="rect">
            <a:avLst/>
          </a:prstGeom>
          <a:noFill/>
        </p:spPr>
        <p:txBody>
          <a:bodyPr wrap="square" rtlCol="0">
            <a:spAutoFit/>
          </a:bodyPr>
          <a:lstStyle/>
          <a:p>
            <a:pPr>
              <a:buClr>
                <a:schemeClr val="tx2">
                  <a:lumMod val="75000"/>
                </a:schemeClr>
              </a:buClr>
              <a:buFont typeface="Arial" pitchFamily="34" charset="0"/>
              <a:buChar char="•"/>
            </a:pPr>
            <a:r>
              <a:rPr lang="en-US" sz="1000" b="1" dirty="0" smtClean="0">
                <a:latin typeface="+mj-lt"/>
              </a:rPr>
              <a:t>Target </a:t>
            </a:r>
            <a:r>
              <a:rPr lang="en-US" sz="1000" b="1" dirty="0" err="1" smtClean="0">
                <a:latin typeface="+mj-lt"/>
              </a:rPr>
              <a:t>Illuminance</a:t>
            </a:r>
            <a:r>
              <a:rPr lang="en-US" sz="1000" b="1" dirty="0" smtClean="0">
                <a:latin typeface="+mj-lt"/>
              </a:rPr>
              <a:t>: </a:t>
            </a:r>
            <a:r>
              <a:rPr lang="en-US" sz="1000" dirty="0" smtClean="0">
                <a:latin typeface="+mj-lt"/>
              </a:rPr>
              <a:t>35-50fc (Horizontal), 5fc (Vertical)</a:t>
            </a:r>
          </a:p>
          <a:p>
            <a:pPr>
              <a:buClr>
                <a:schemeClr val="tx2">
                  <a:lumMod val="75000"/>
                </a:schemeClr>
              </a:buClr>
              <a:buFont typeface="Arial" pitchFamily="34" charset="0"/>
              <a:buChar char="•"/>
            </a:pPr>
            <a:r>
              <a:rPr lang="en-US" sz="1000" b="1" dirty="0" smtClean="0">
                <a:latin typeface="+mj-lt"/>
              </a:rPr>
              <a:t>Wall Luminance</a:t>
            </a:r>
            <a:r>
              <a:rPr lang="en-US" sz="1000" dirty="0" smtClean="0">
                <a:latin typeface="+mj-lt"/>
              </a:rPr>
              <a:t> = 30 </a:t>
            </a:r>
            <a:r>
              <a:rPr lang="en-US" sz="1000" dirty="0" err="1" smtClean="0">
                <a:latin typeface="+mj-lt"/>
              </a:rPr>
              <a:t>cd</a:t>
            </a:r>
            <a:r>
              <a:rPr lang="en-US" sz="1000" dirty="0" smtClean="0">
                <a:latin typeface="+mj-lt"/>
              </a:rPr>
              <a:t>/m</a:t>
            </a:r>
            <a:r>
              <a:rPr lang="en-US" sz="1000" baseline="30000" dirty="0" smtClean="0">
                <a:latin typeface="+mj-lt"/>
              </a:rPr>
              <a:t>2</a:t>
            </a:r>
          </a:p>
          <a:p>
            <a:pPr>
              <a:buClr>
                <a:schemeClr val="tx2">
                  <a:lumMod val="75000"/>
                </a:schemeClr>
              </a:buClr>
              <a:buFont typeface="Arial" pitchFamily="34" charset="0"/>
              <a:buChar char="•"/>
            </a:pPr>
            <a:r>
              <a:rPr lang="en-US" sz="1000" b="1" dirty="0" smtClean="0">
                <a:latin typeface="+mj-lt"/>
              </a:rPr>
              <a:t>Light Distribution – 3:1 (</a:t>
            </a:r>
            <a:r>
              <a:rPr lang="en-US" sz="1000" b="1" dirty="0" err="1" smtClean="0">
                <a:latin typeface="+mj-lt"/>
              </a:rPr>
              <a:t>ceiling:walls</a:t>
            </a:r>
            <a:r>
              <a:rPr lang="en-US" sz="1000" b="1" dirty="0" smtClean="0">
                <a:latin typeface="+mj-lt"/>
              </a:rPr>
              <a:t>)</a:t>
            </a:r>
          </a:p>
          <a:p>
            <a:pPr>
              <a:buClr>
                <a:schemeClr val="tx2">
                  <a:lumMod val="75000"/>
                </a:schemeClr>
              </a:buClr>
              <a:buFont typeface="Arial" pitchFamily="34" charset="0"/>
              <a:buChar char="•"/>
            </a:pPr>
            <a:r>
              <a:rPr lang="en-US" sz="1000" b="1" dirty="0" smtClean="0">
                <a:latin typeface="+mj-lt"/>
              </a:rPr>
              <a:t>Uniform light on task plane</a:t>
            </a:r>
          </a:p>
          <a:p>
            <a:pPr>
              <a:buClr>
                <a:schemeClr val="tx2">
                  <a:lumMod val="75000"/>
                </a:schemeClr>
              </a:buClr>
              <a:buNone/>
            </a:pPr>
            <a:endParaRPr lang="en-US" b="1" dirty="0" smtClean="0"/>
          </a:p>
        </p:txBody>
      </p:sp>
      <p:sp>
        <p:nvSpPr>
          <p:cNvPr id="10" name="TextBox 9"/>
          <p:cNvSpPr txBox="1"/>
          <p:nvPr/>
        </p:nvSpPr>
        <p:spPr>
          <a:xfrm>
            <a:off x="228600" y="2781300"/>
            <a:ext cx="4267200" cy="2708434"/>
          </a:xfrm>
          <a:prstGeom prst="rect">
            <a:avLst/>
          </a:prstGeom>
          <a:noFill/>
          <a:ln w="12700">
            <a:solidFill>
              <a:schemeClr val="tx2">
                <a:lumMod val="50000"/>
              </a:schemeClr>
            </a:solidFill>
          </a:ln>
        </p:spPr>
        <p:txBody>
          <a:bodyPr wrap="square" rtlCol="0">
            <a:spAutoFit/>
          </a:bodyPr>
          <a:lstStyle/>
          <a:p>
            <a:r>
              <a:rPr lang="en-US" sz="1000" b="1" u="sng" dirty="0" smtClean="0"/>
              <a:t>DESIGN ISSUES</a:t>
            </a:r>
          </a:p>
          <a:p>
            <a:endParaRPr lang="en-US" sz="1000" dirty="0" smtClean="0"/>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Long hours at cubicle with intensive VDT use can lead to fatigue,  feeling of isolation, eye strain</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Desk lighting needs to  be  of an optimal level, glare-free, and most of all comfortable</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There is a considerable amount of daylight entering the space. Daylight  and outdoor views  tend to improve mood, increase productivity, and nurture a general feeling of well-being</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Nighttime  provides the extremes of fatigue, depression , feelings of isolation</a:t>
            </a:r>
          </a:p>
          <a:p>
            <a:pPr>
              <a:buClr>
                <a:schemeClr val="bg2">
                  <a:lumMod val="60000"/>
                  <a:lumOff val="4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60000"/>
                  <a:lumOff val="40000"/>
                </a:schemeClr>
              </a:buClr>
              <a:buFont typeface="Arial" pitchFamily="34" charset="0"/>
              <a:buChar char="•"/>
            </a:pPr>
            <a:r>
              <a:rPr lang="en-US" sz="1000" dirty="0" smtClean="0">
                <a:solidFill>
                  <a:schemeClr val="bg2">
                    <a:lumMod val="20000"/>
                    <a:lumOff val="80000"/>
                  </a:schemeClr>
                </a:solidFill>
                <a:latin typeface="+mj-lt"/>
              </a:rPr>
              <a:t> Intermittent conversation amongst employees  can improve office morale and mood</a:t>
            </a:r>
            <a:endParaRPr lang="en-US" sz="1000" dirty="0">
              <a:solidFill>
                <a:schemeClr val="bg2">
                  <a:lumMod val="20000"/>
                  <a:lumOff val="80000"/>
                </a:schemeClr>
              </a:solidFill>
              <a:latin typeface="+mj-lt"/>
            </a:endParaRPr>
          </a:p>
        </p:txBody>
      </p:sp>
      <p:sp>
        <p:nvSpPr>
          <p:cNvPr id="11" name="TextBox 10"/>
          <p:cNvSpPr txBox="1"/>
          <p:nvPr/>
        </p:nvSpPr>
        <p:spPr>
          <a:xfrm>
            <a:off x="4495800" y="2781300"/>
            <a:ext cx="4419600" cy="2708434"/>
          </a:xfrm>
          <a:prstGeom prst="rect">
            <a:avLst/>
          </a:prstGeom>
          <a:noFill/>
          <a:ln w="12700">
            <a:solidFill>
              <a:schemeClr val="tx2">
                <a:lumMod val="50000"/>
              </a:schemeClr>
            </a:solidFill>
          </a:ln>
        </p:spPr>
        <p:txBody>
          <a:bodyPr wrap="square" rtlCol="0">
            <a:spAutoFit/>
          </a:bodyPr>
          <a:lstStyle/>
          <a:p>
            <a:r>
              <a:rPr lang="en-US" sz="1000" b="1" u="sng" dirty="0" smtClean="0"/>
              <a:t>DESIGN CRITERIA &amp;  SOLUTIONS</a:t>
            </a:r>
          </a:p>
          <a:p>
            <a:endParaRPr lang="en-US" sz="1000" dirty="0" smtClean="0"/>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Provide visually stimulating areas away from the desk at the peripheries (but not distracting)</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Desk lighting should be soft and smooth providing optimal task visualization without glare. Individual control of desk lighting would be ideal</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Integrate and control daylight in the design in order to lower energy consumption and nurture  a pleasant mood among employees</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Integrate outdoor view during the night and provide artificial light that mimics day conditions</a:t>
            </a:r>
          </a:p>
          <a:p>
            <a:pPr>
              <a:buClr>
                <a:schemeClr val="bg2">
                  <a:lumMod val="40000"/>
                  <a:lumOff val="60000"/>
                </a:schemeClr>
              </a:buClr>
              <a:buFont typeface="Arial" pitchFamily="34" charset="0"/>
              <a:buChar char="•"/>
            </a:pPr>
            <a:endParaRPr lang="en-US" sz="1000" dirty="0" smtClean="0">
              <a:solidFill>
                <a:schemeClr val="bg2">
                  <a:lumMod val="20000"/>
                  <a:lumOff val="80000"/>
                </a:schemeClr>
              </a:solidFill>
              <a:latin typeface="+mj-lt"/>
            </a:endParaRPr>
          </a:p>
          <a:p>
            <a:pPr>
              <a:buClr>
                <a:schemeClr val="bg2">
                  <a:lumMod val="40000"/>
                  <a:lumOff val="60000"/>
                </a:schemeClr>
              </a:buClr>
              <a:buFont typeface="Arial" pitchFamily="34" charset="0"/>
              <a:buChar char="•"/>
            </a:pPr>
            <a:r>
              <a:rPr lang="en-US" sz="1000" dirty="0" smtClean="0">
                <a:solidFill>
                  <a:schemeClr val="bg2">
                    <a:lumMod val="20000"/>
                    <a:lumOff val="80000"/>
                  </a:schemeClr>
                </a:solidFill>
                <a:latin typeface="+mj-lt"/>
              </a:rPr>
              <a:t> Incorporate a ‘conversation light’ between cubicle rows with a more intense desk light that focuses overall attention on work</a:t>
            </a:r>
            <a:endParaRPr lang="en-US" sz="1000" dirty="0">
              <a:solidFill>
                <a:schemeClr val="bg2">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825500"/>
          </a:xfrm>
        </p:spPr>
        <p:txBody>
          <a:bodyPr>
            <a:noAutofit/>
          </a:bodyPr>
          <a:lstStyle/>
          <a:p>
            <a:pPr algn="ctr"/>
            <a:r>
              <a:rPr lang="en-US" sz="1800" b="1" u="sng" dirty="0" smtClean="0">
                <a:solidFill>
                  <a:schemeClr val="tx2">
                    <a:lumMod val="50000"/>
                  </a:schemeClr>
                </a:solidFill>
                <a:latin typeface="Georgia" pitchFamily="18" charset="0"/>
              </a:rPr>
              <a:t> </a:t>
            </a:r>
            <a:br>
              <a:rPr lang="en-US" sz="1800" b="1" u="sng" dirty="0" smtClean="0">
                <a:solidFill>
                  <a:schemeClr val="tx2">
                    <a:lumMod val="50000"/>
                  </a:schemeClr>
                </a:solidFill>
                <a:latin typeface="Georgia" pitchFamily="18" charset="0"/>
              </a:rPr>
            </a:br>
            <a:r>
              <a:rPr lang="en-US" sz="1400" b="1" u="sng" dirty="0" smtClean="0">
                <a:solidFill>
                  <a:schemeClr val="tx2">
                    <a:lumMod val="50000"/>
                  </a:schemeClr>
                </a:solidFill>
                <a:latin typeface="Georgia" pitchFamily="18" charset="0"/>
              </a:rPr>
              <a:t>ONE CHRISTINA CRESCENT</a:t>
            </a:r>
            <a:br>
              <a:rPr lang="en-US" sz="1400" b="1" u="sng" dirty="0" smtClean="0">
                <a:solidFill>
                  <a:schemeClr val="tx2">
                    <a:lumMod val="50000"/>
                  </a:schemeClr>
                </a:solidFill>
                <a:latin typeface="Georgia" pitchFamily="18" charset="0"/>
              </a:rPr>
            </a:br>
            <a:r>
              <a:rPr lang="en-US" sz="1400" dirty="0" smtClean="0">
                <a:solidFill>
                  <a:schemeClr val="tx2">
                    <a:lumMod val="50000"/>
                  </a:schemeClr>
                </a:solidFill>
                <a:latin typeface="Georgia" pitchFamily="18" charset="0"/>
              </a:rPr>
              <a:t>Wilmington, Delaware </a:t>
            </a:r>
            <a:r>
              <a:rPr lang="en-US" sz="1400" dirty="0" smtClean="0">
                <a:solidFill>
                  <a:schemeClr val="tx2">
                    <a:lumMod val="75000"/>
                  </a:schemeClr>
                </a:solidFill>
                <a:latin typeface="Georgia" pitchFamily="18" charset="0"/>
              </a:rPr>
              <a:t/>
            </a:r>
            <a:br>
              <a:rPr lang="en-US" sz="1400" dirty="0" smtClean="0">
                <a:solidFill>
                  <a:schemeClr val="tx2">
                    <a:lumMod val="75000"/>
                  </a:schemeClr>
                </a:solidFill>
                <a:latin typeface="Georgia" pitchFamily="18" charset="0"/>
              </a:rPr>
            </a:br>
            <a:r>
              <a:rPr lang="en-US" sz="1800" dirty="0" smtClean="0"/>
              <a:t/>
            </a:r>
            <a:br>
              <a:rPr lang="en-US" sz="1800" dirty="0" smtClean="0"/>
            </a:br>
            <a:r>
              <a:rPr lang="en-US" sz="1400" dirty="0" smtClean="0"/>
              <a:t>Lighting System Conceptual Design</a:t>
            </a:r>
            <a:br>
              <a:rPr lang="en-US" sz="1400" dirty="0" smtClean="0"/>
            </a:br>
            <a:endParaRPr lang="en-US" sz="1400" dirty="0"/>
          </a:p>
        </p:txBody>
      </p:sp>
      <p:pic>
        <p:nvPicPr>
          <p:cNvPr id="6" name="Picture 5" descr="Tech 3 002.jpg"/>
          <p:cNvPicPr>
            <a:picLocks noChangeAspect="1"/>
          </p:cNvPicPr>
          <p:nvPr/>
        </p:nvPicPr>
        <p:blipFill>
          <a:blip r:embed="rId2"/>
          <a:stretch>
            <a:fillRect/>
          </a:stretch>
        </p:blipFill>
        <p:spPr>
          <a:xfrm rot="16200000">
            <a:off x="4773168" y="1208532"/>
            <a:ext cx="3497580" cy="4814316"/>
          </a:xfrm>
          <a:prstGeom prst="rect">
            <a:avLst/>
          </a:prstGeom>
          <a:ln w="38100">
            <a:solidFill>
              <a:schemeClr val="tx2">
                <a:lumMod val="50000"/>
              </a:schemeClr>
            </a:solidFill>
          </a:ln>
        </p:spPr>
      </p:pic>
      <p:sp>
        <p:nvSpPr>
          <p:cNvPr id="7" name="Rectangle 6"/>
          <p:cNvSpPr/>
          <p:nvPr/>
        </p:nvSpPr>
        <p:spPr>
          <a:xfrm>
            <a:off x="0" y="1333500"/>
            <a:ext cx="9144000" cy="338554"/>
          </a:xfrm>
          <a:prstGeom prst="rect">
            <a:avLst/>
          </a:prstGeom>
        </p:spPr>
        <p:txBody>
          <a:bodyPr wrap="square">
            <a:spAutoFit/>
          </a:bodyPr>
          <a:lstStyle/>
          <a:p>
            <a:pPr algn="ctr"/>
            <a:r>
              <a:rPr lang="en-US" sz="1600" b="1" u="sng" dirty="0" smtClean="0">
                <a:solidFill>
                  <a:schemeClr val="tx2">
                    <a:lumMod val="75000"/>
                  </a:schemeClr>
                </a:solidFill>
              </a:rPr>
              <a:t>OPEN OFFICE</a:t>
            </a:r>
            <a:endParaRPr lang="en-US" sz="1600" dirty="0"/>
          </a:p>
        </p:txBody>
      </p:sp>
      <p:pic>
        <p:nvPicPr>
          <p:cNvPr id="8" name="Picture 7" descr="Tech 3.jpg"/>
          <p:cNvPicPr>
            <a:picLocks noChangeAspect="1"/>
          </p:cNvPicPr>
          <p:nvPr/>
        </p:nvPicPr>
        <p:blipFill>
          <a:blip r:embed="rId3" cstate="print"/>
          <a:stretch>
            <a:fillRect/>
          </a:stretch>
        </p:blipFill>
        <p:spPr>
          <a:xfrm>
            <a:off x="304800" y="1485900"/>
            <a:ext cx="2807416" cy="3861678"/>
          </a:xfrm>
          <a:prstGeom prst="rect">
            <a:avLst/>
          </a:prstGeom>
          <a:ln w="38100">
            <a:solidFill>
              <a:schemeClr val="tx2">
                <a:lumMod val="50000"/>
              </a:schemeClr>
            </a:solidFill>
          </a:ln>
        </p:spPr>
      </p:pic>
      <p:sp>
        <p:nvSpPr>
          <p:cNvPr id="9" name="TextBox 8"/>
          <p:cNvSpPr txBox="1"/>
          <p:nvPr/>
        </p:nvSpPr>
        <p:spPr>
          <a:xfrm>
            <a:off x="4114800" y="5448300"/>
            <a:ext cx="4800600" cy="246221"/>
          </a:xfrm>
          <a:prstGeom prst="rect">
            <a:avLst/>
          </a:prstGeom>
          <a:noFill/>
        </p:spPr>
        <p:txBody>
          <a:bodyPr wrap="square" rtlCol="0">
            <a:spAutoFit/>
          </a:bodyPr>
          <a:lstStyle/>
          <a:p>
            <a:pPr algn="ctr"/>
            <a:r>
              <a:rPr lang="en-US" sz="1000" b="1" dirty="0" smtClean="0">
                <a:latin typeface="+mj-lt"/>
              </a:rPr>
              <a:t>Open Office Lighting Sketch (Elevation View)</a:t>
            </a:r>
            <a:endParaRPr lang="en-US" sz="1000" b="1" dirty="0">
              <a:latin typeface="+mj-lt"/>
            </a:endParaRPr>
          </a:p>
        </p:txBody>
      </p:sp>
      <p:sp>
        <p:nvSpPr>
          <p:cNvPr id="10" name="TextBox 9"/>
          <p:cNvSpPr txBox="1"/>
          <p:nvPr/>
        </p:nvSpPr>
        <p:spPr>
          <a:xfrm>
            <a:off x="228600" y="5468779"/>
            <a:ext cx="2971800" cy="246221"/>
          </a:xfrm>
          <a:prstGeom prst="rect">
            <a:avLst/>
          </a:prstGeom>
          <a:noFill/>
        </p:spPr>
        <p:txBody>
          <a:bodyPr wrap="square" rtlCol="0">
            <a:spAutoFit/>
          </a:bodyPr>
          <a:lstStyle/>
          <a:p>
            <a:pPr algn="ctr"/>
            <a:r>
              <a:rPr lang="en-US" sz="1000" b="1" dirty="0" smtClean="0">
                <a:latin typeface="+mj-lt"/>
              </a:rPr>
              <a:t>Open Office Lighting Sketch (Plan View)</a:t>
            </a:r>
            <a:endParaRPr lang="en-US" sz="1000" b="1"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1F497D"/>
      </a:dk2>
      <a:lt2>
        <a:srgbClr val="EEECE1"/>
      </a:lt2>
      <a:accent1>
        <a:srgbClr val="244061"/>
      </a:accent1>
      <a:accent2>
        <a:srgbClr val="632423"/>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1308</Words>
  <Application>Microsoft Office PowerPoint</Application>
  <PresentationFormat>On-screen Show (16:10)</PresentationFormat>
  <Paragraphs>394</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Slide 1</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  ONE CHRISTINA CRESCENT Wilmington, Delaware   Lighting System Conceptual Design </vt:lpstr>
      <vt:lpstr>Slide 30</vt:lpstr>
    </vt:vector>
  </TitlesOfParts>
  <Company>The Pennsylvania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kmd294</dc:creator>
  <cp:lastModifiedBy>kmd294</cp:lastModifiedBy>
  <cp:revision>152</cp:revision>
  <dcterms:created xsi:type="dcterms:W3CDTF">2007-12-04T04:49:42Z</dcterms:created>
  <dcterms:modified xsi:type="dcterms:W3CDTF">2008-01-28T21:25:04Z</dcterms:modified>
</cp:coreProperties>
</file>